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67" r:id="rId3"/>
    <p:sldId id="410" r:id="rId4"/>
    <p:sldId id="411" r:id="rId5"/>
    <p:sldId id="531" r:id="rId6"/>
    <p:sldId id="534" r:id="rId7"/>
    <p:sldId id="532" r:id="rId8"/>
    <p:sldId id="395" r:id="rId9"/>
    <p:sldId id="525" r:id="rId10"/>
    <p:sldId id="526" r:id="rId11"/>
    <p:sldId id="527" r:id="rId12"/>
    <p:sldId id="528" r:id="rId13"/>
    <p:sldId id="529" r:id="rId14"/>
    <p:sldId id="530" r:id="rId15"/>
    <p:sldId id="487" r:id="rId16"/>
    <p:sldId id="407" r:id="rId17"/>
    <p:sldId id="408" r:id="rId18"/>
    <p:sldId id="406" r:id="rId19"/>
    <p:sldId id="405" r:id="rId20"/>
    <p:sldId id="404" r:id="rId21"/>
    <p:sldId id="402" r:id="rId22"/>
    <p:sldId id="400" r:id="rId23"/>
    <p:sldId id="427" r:id="rId24"/>
    <p:sldId id="263" r:id="rId25"/>
    <p:sldId id="399" r:id="rId26"/>
    <p:sldId id="422" r:id="rId27"/>
    <p:sldId id="275" r:id="rId28"/>
    <p:sldId id="424" r:id="rId29"/>
    <p:sldId id="425" r:id="rId30"/>
    <p:sldId id="499" r:id="rId31"/>
    <p:sldId id="501" r:id="rId32"/>
    <p:sldId id="423" r:id="rId33"/>
    <p:sldId id="428" r:id="rId34"/>
    <p:sldId id="302" r:id="rId35"/>
    <p:sldId id="433" r:id="rId36"/>
    <p:sldId id="361" r:id="rId37"/>
    <p:sldId id="466" r:id="rId38"/>
    <p:sldId id="468" r:id="rId39"/>
    <p:sldId id="469" r:id="rId40"/>
    <p:sldId id="436" r:id="rId41"/>
    <p:sldId id="506" r:id="rId42"/>
    <p:sldId id="507" r:id="rId43"/>
    <p:sldId id="508" r:id="rId44"/>
    <p:sldId id="515" r:id="rId45"/>
    <p:sldId id="516" r:id="rId46"/>
    <p:sldId id="517" r:id="rId47"/>
    <p:sldId id="518" r:id="rId48"/>
    <p:sldId id="519" r:id="rId49"/>
    <p:sldId id="520" r:id="rId50"/>
    <p:sldId id="521" r:id="rId51"/>
    <p:sldId id="522" r:id="rId52"/>
    <p:sldId id="523" r:id="rId53"/>
    <p:sldId id="264" r:id="rId54"/>
    <p:sldId id="413" r:id="rId55"/>
    <p:sldId id="414" r:id="rId56"/>
    <p:sldId id="416" r:id="rId57"/>
    <p:sldId id="420" r:id="rId58"/>
    <p:sldId id="419" r:id="rId59"/>
    <p:sldId id="418" r:id="rId60"/>
    <p:sldId id="496" r:id="rId61"/>
    <p:sldId id="524" r:id="rId62"/>
    <p:sldId id="270"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438D40-2BCB-4554-83F3-C93E2501B16A}">
          <p14:sldIdLst>
            <p14:sldId id="256"/>
            <p14:sldId id="267"/>
            <p14:sldId id="410"/>
            <p14:sldId id="411"/>
            <p14:sldId id="531"/>
            <p14:sldId id="534"/>
            <p14:sldId id="532"/>
            <p14:sldId id="395"/>
            <p14:sldId id="525"/>
            <p14:sldId id="526"/>
            <p14:sldId id="527"/>
            <p14:sldId id="528"/>
            <p14:sldId id="529"/>
            <p14:sldId id="530"/>
            <p14:sldId id="487"/>
            <p14:sldId id="407"/>
            <p14:sldId id="408"/>
            <p14:sldId id="406"/>
            <p14:sldId id="405"/>
            <p14:sldId id="404"/>
            <p14:sldId id="402"/>
          </p14:sldIdLst>
        </p14:section>
        <p14:section name="Untitled Section" id="{363FC558-E2B9-41A6-88DE-A11DD5A3507C}">
          <p14:sldIdLst>
            <p14:sldId id="400"/>
            <p14:sldId id="427"/>
            <p14:sldId id="263"/>
            <p14:sldId id="399"/>
            <p14:sldId id="422"/>
            <p14:sldId id="275"/>
            <p14:sldId id="424"/>
            <p14:sldId id="425"/>
            <p14:sldId id="499"/>
            <p14:sldId id="501"/>
            <p14:sldId id="423"/>
            <p14:sldId id="428"/>
            <p14:sldId id="302"/>
            <p14:sldId id="433"/>
            <p14:sldId id="361"/>
            <p14:sldId id="466"/>
            <p14:sldId id="468"/>
            <p14:sldId id="469"/>
            <p14:sldId id="436"/>
            <p14:sldId id="506"/>
            <p14:sldId id="507"/>
            <p14:sldId id="508"/>
            <p14:sldId id="515"/>
            <p14:sldId id="516"/>
            <p14:sldId id="517"/>
            <p14:sldId id="518"/>
            <p14:sldId id="519"/>
            <p14:sldId id="520"/>
            <p14:sldId id="521"/>
            <p14:sldId id="522"/>
            <p14:sldId id="523"/>
            <p14:sldId id="264"/>
            <p14:sldId id="413"/>
            <p14:sldId id="414"/>
            <p14:sldId id="416"/>
            <p14:sldId id="420"/>
            <p14:sldId id="419"/>
            <p14:sldId id="418"/>
            <p14:sldId id="496"/>
            <p14:sldId id="524"/>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Longtin" initials="M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63751" autoAdjust="0"/>
  </p:normalViewPr>
  <p:slideViewPr>
    <p:cSldViewPr>
      <p:cViewPr varScale="1">
        <p:scale>
          <a:sx n="77" d="100"/>
          <a:sy n="77" d="100"/>
        </p:scale>
        <p:origin x="223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800"/>
            </a:pPr>
            <a:r>
              <a:rPr lang="en-CA" sz="2800" dirty="0" smtClean="0"/>
              <a:t>2017 Budget</a:t>
            </a:r>
            <a:r>
              <a:rPr lang="en-CA" sz="2800" baseline="0" dirty="0" smtClean="0"/>
              <a:t> Dollars </a:t>
            </a:r>
            <a:r>
              <a:rPr lang="en-CA" sz="2800" dirty="0" smtClean="0"/>
              <a:t>Allocation</a:t>
            </a:r>
            <a:endParaRPr lang="en-CA" sz="2800" dirty="0"/>
          </a:p>
        </c:rich>
      </c:tx>
      <c:overlay val="0"/>
    </c:title>
    <c:autoTitleDeleted val="0"/>
    <c:plotArea>
      <c:layout>
        <c:manualLayout>
          <c:layoutTarget val="inner"/>
          <c:xMode val="edge"/>
          <c:yMode val="edge"/>
          <c:x val="0.12163203557888622"/>
          <c:y val="0.13878983877015391"/>
          <c:w val="0.47690963108778145"/>
          <c:h val="0.81755936757905268"/>
        </c:manualLayout>
      </c:layout>
      <c:pieChart>
        <c:varyColors val="1"/>
        <c:ser>
          <c:idx val="0"/>
          <c:order val="0"/>
          <c:tx>
            <c:strRef>
              <c:f>Sheet1!$B$1</c:f>
              <c:strCache>
                <c:ptCount val="1"/>
                <c:pt idx="0">
                  <c:v>Allocation</c:v>
                </c:pt>
              </c:strCache>
            </c:strRef>
          </c:tx>
          <c:dLbls>
            <c:spPr>
              <a:noFill/>
              <a:ln>
                <a:noFill/>
              </a:ln>
              <a:effectLst/>
            </c:spPr>
            <c:txPr>
              <a:bodyPr wrap="square" lIns="38100" tIns="19050" rIns="38100" bIns="19050" anchor="ctr">
                <a:spAutoFit/>
              </a:bodyPr>
              <a:lstStyle/>
              <a:p>
                <a:pPr>
                  <a:defRPr b="1"/>
                </a:pPr>
                <a:endParaRPr lang="en-US"/>
              </a:p>
            </c:txPr>
            <c:dLblPos val="bestFit"/>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Sheet1!$A$2:$A$9</c:f>
              <c:strCache>
                <c:ptCount val="8"/>
                <c:pt idx="0">
                  <c:v>School Taxes (42.41%)               $11,912,043</c:v>
                </c:pt>
                <c:pt idx="1">
                  <c:v>Public Works  (26.48%)               $7,513,407</c:v>
                </c:pt>
                <c:pt idx="2">
                  <c:v>Capital Investment (12.06%)       $3,420,500</c:v>
                </c:pt>
                <c:pt idx="3">
                  <c:v>Administration (6.51%)             $1,846,592</c:v>
                </c:pt>
                <c:pt idx="4">
                  <c:v>Protective Services (6.47%)     $1,829,287</c:v>
                </c:pt>
                <c:pt idx="5">
                  <c:v>Planning (4.44%)                          $1,091,132</c:v>
                </c:pt>
                <c:pt idx="6">
                  <c:v>Environment (0.97%)                  $275,034</c:v>
                </c:pt>
                <c:pt idx="7">
                  <c:v>Recreation (0.67%)                      $191,315</c:v>
                </c:pt>
              </c:strCache>
            </c:strRef>
          </c:cat>
          <c:val>
            <c:numRef>
              <c:f>Sheet1!$B$2:$B$9</c:f>
              <c:numCache>
                <c:formatCode>0.00%</c:formatCode>
                <c:ptCount val="8"/>
                <c:pt idx="0">
                  <c:v>0.42409999999999998</c:v>
                </c:pt>
                <c:pt idx="1">
                  <c:v>0.26479999999999998</c:v>
                </c:pt>
                <c:pt idx="2">
                  <c:v>0.1206</c:v>
                </c:pt>
                <c:pt idx="3">
                  <c:v>6.5100000000000005E-2</c:v>
                </c:pt>
                <c:pt idx="4">
                  <c:v>6.4699999999999994E-2</c:v>
                </c:pt>
                <c:pt idx="5">
                  <c:v>4.4400000000000002E-2</c:v>
                </c:pt>
                <c:pt idx="6">
                  <c:v>9.7000000000000003E-3</c:v>
                </c:pt>
                <c:pt idx="7">
                  <c:v>6.7000000000000002E-3</c:v>
                </c:pt>
              </c:numCache>
            </c:numRef>
          </c:val>
          <c:extLst xmlns:c16r2="http://schemas.microsoft.com/office/drawing/2015/06/chart">
            <c:ext xmlns:c16="http://schemas.microsoft.com/office/drawing/2014/chart" uri="{C3380CC4-5D6E-409C-BE32-E72D297353CC}">
              <c16:uniqueId val="{00000000-7025-4D57-8E4B-A5BF99E56FCA}"/>
            </c:ext>
          </c:extLst>
        </c:ser>
        <c:dLbls>
          <c:dLblPos val="bestFit"/>
          <c:showLegendKey val="0"/>
          <c:showVal val="1"/>
          <c:showCatName val="0"/>
          <c:showSerName val="0"/>
          <c:showPercent val="0"/>
          <c:showBubbleSize val="0"/>
          <c:showLeaderLines val="1"/>
        </c:dLbls>
        <c:firstSliceAng val="0"/>
      </c:pieChart>
    </c:plotArea>
    <c:legend>
      <c:legendPos val="r"/>
      <c:layout>
        <c:manualLayout>
          <c:xMode val="edge"/>
          <c:yMode val="edge"/>
          <c:x val="0.68366352687539222"/>
          <c:y val="0.14327214003638844"/>
          <c:w val="0.27877287284917157"/>
          <c:h val="0.74766696863170878"/>
        </c:manualLayout>
      </c:layout>
      <c:overlay val="0"/>
      <c:txPr>
        <a:bodyPr/>
        <a:lstStyle/>
        <a:p>
          <a:pPr algn="just">
            <a:defRPr/>
          </a:pPr>
          <a:endParaRPr lang="en-U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Sheet1!$B$1</c:f>
              <c:strCache>
                <c:ptCount val="1"/>
                <c:pt idx="0">
                  <c:v>Approved Subdivisions</c:v>
                </c:pt>
              </c:strCache>
            </c:strRef>
          </c:tx>
          <c:spPr>
            <a:ln w="63500" cap="rnd">
              <a:solidFill>
                <a:schemeClr val="accent1"/>
              </a:solidFill>
              <a:round/>
            </a:ln>
            <a:effectLst>
              <a:outerShdw blurRad="63500" dist="50800" dir="5400000" rotWithShape="0">
                <a:srgbClr val="000000">
                  <a:alpha val="4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40</c:v>
                </c:pt>
                <c:pt idx="1">
                  <c:v>23</c:v>
                </c:pt>
                <c:pt idx="2">
                  <c:v>47</c:v>
                </c:pt>
                <c:pt idx="3">
                  <c:v>59</c:v>
                </c:pt>
                <c:pt idx="4">
                  <c:v>71</c:v>
                </c:pt>
              </c:numCache>
            </c:numRef>
          </c:val>
          <c:smooth val="0"/>
          <c:extLst xmlns:c16r2="http://schemas.microsoft.com/office/drawing/2015/06/chart">
            <c:ext xmlns:c16="http://schemas.microsoft.com/office/drawing/2014/chart" uri="{C3380CC4-5D6E-409C-BE32-E72D297353CC}">
              <c16:uniqueId val="{00000000-2F41-4B60-8649-FD32B2B31A95}"/>
            </c:ext>
          </c:extLst>
        </c:ser>
        <c:dLbls>
          <c:dLblPos val="ctr"/>
          <c:showLegendKey val="0"/>
          <c:showVal val="1"/>
          <c:showCatName val="0"/>
          <c:showSerName val="0"/>
          <c:showPercent val="0"/>
          <c:showBubbleSize val="0"/>
        </c:dLbls>
        <c:smooth val="0"/>
        <c:axId val="462121848"/>
        <c:axId val="462125376"/>
      </c:lineChart>
      <c:catAx>
        <c:axId val="462121848"/>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62125376"/>
        <c:crosses val="autoZero"/>
        <c:auto val="1"/>
        <c:lblAlgn val="ctr"/>
        <c:lblOffset val="100"/>
        <c:noMultiLvlLbl val="0"/>
      </c:catAx>
      <c:valAx>
        <c:axId val="462125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6212184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Entry>
      <c:layout>
        <c:manualLayout>
          <c:xMode val="edge"/>
          <c:yMode val="edge"/>
          <c:x val="0.36086300482508371"/>
          <c:y val="0.93169971854979072"/>
          <c:w val="0.310919369131055"/>
          <c:h val="5.47334128116818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Sheet1!$C$1</c:f>
              <c:strCache>
                <c:ptCount val="1"/>
                <c:pt idx="0">
                  <c:v>Development Permits</c:v>
                </c:pt>
              </c:strCache>
            </c:strRef>
          </c:tx>
          <c:spPr>
            <a:ln w="63500" cap="rnd">
              <a:solidFill>
                <a:schemeClr val="accent1"/>
              </a:solidFill>
              <a:round/>
            </a:ln>
            <a:effectLst>
              <a:outerShdw blurRad="50800" dist="38100" dir="5400000" algn="t" rotWithShape="0">
                <a:prstClr val="black">
                  <a:alpha val="40000"/>
                </a:prstClr>
              </a:outerShdw>
            </a:effectLst>
          </c:spPr>
          <c:marker>
            <c:symbol val="circle"/>
            <c:size val="5"/>
            <c:spPr>
              <a:solidFill>
                <a:schemeClr val="accent1"/>
              </a:solidFill>
              <a:ln w="9525">
                <a:solidFill>
                  <a:schemeClr val="accent1"/>
                </a:solidFill>
              </a:ln>
              <a:effectLst>
                <a:outerShdw blurRad="50800" dist="38100" dir="5400000" algn="t" rotWithShape="0">
                  <a:prstClr val="black">
                    <a:alpha val="40000"/>
                  </a:prst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216</c:v>
                </c:pt>
                <c:pt idx="1">
                  <c:v>194</c:v>
                </c:pt>
                <c:pt idx="2">
                  <c:v>227</c:v>
                </c:pt>
                <c:pt idx="3">
                  <c:v>234</c:v>
                </c:pt>
                <c:pt idx="4">
                  <c:v>282</c:v>
                </c:pt>
              </c:numCache>
            </c:numRef>
          </c:val>
          <c:smooth val="0"/>
          <c:extLst xmlns:c16r2="http://schemas.microsoft.com/office/drawing/2015/06/chart">
            <c:ext xmlns:c16="http://schemas.microsoft.com/office/drawing/2014/chart" uri="{C3380CC4-5D6E-409C-BE32-E72D297353CC}">
              <c16:uniqueId val="{00000000-49DC-4E31-9CD1-88283FF56B67}"/>
            </c:ext>
          </c:extLst>
        </c:ser>
        <c:dLbls>
          <c:dLblPos val="ctr"/>
          <c:showLegendKey val="0"/>
          <c:showVal val="1"/>
          <c:showCatName val="0"/>
          <c:showSerName val="0"/>
          <c:showPercent val="0"/>
          <c:showBubbleSize val="0"/>
        </c:dLbls>
        <c:marker val="1"/>
        <c:smooth val="0"/>
        <c:axId val="462123024"/>
        <c:axId val="462084480"/>
      </c:lineChart>
      <c:catAx>
        <c:axId val="46212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62084480"/>
        <c:crosses val="autoZero"/>
        <c:auto val="1"/>
        <c:lblAlgn val="ctr"/>
        <c:lblOffset val="100"/>
        <c:noMultiLvlLbl val="0"/>
      </c:catAx>
      <c:valAx>
        <c:axId val="462084480"/>
        <c:scaling>
          <c:orientation val="minMax"/>
          <c:max val="290"/>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62123024"/>
        <c:crosses val="autoZero"/>
        <c:crossBetween val="between"/>
        <c:majorUnit val="10"/>
      </c:valAx>
      <c:spPr>
        <a:noFill/>
        <a:ln>
          <a:noFill/>
        </a:ln>
        <a:effectLst/>
      </c:spPr>
    </c:plotArea>
    <c:legend>
      <c:legendPos val="b"/>
      <c:layout>
        <c:manualLayout>
          <c:xMode val="edge"/>
          <c:yMode val="edge"/>
          <c:x val="0.4098312482590627"/>
          <c:y val="0.92265513945743916"/>
          <c:w val="0.29524333863637636"/>
          <c:h val="5.47334128116818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79159625538684E-2"/>
          <c:y val="4.9186238078809945E-2"/>
          <c:w val="0.92405692607956802"/>
          <c:h val="0.79628260677588525"/>
        </c:manualLayout>
      </c:layout>
      <c:lineChart>
        <c:grouping val="stacked"/>
        <c:varyColors val="0"/>
        <c:ser>
          <c:idx val="0"/>
          <c:order val="0"/>
          <c:tx>
            <c:strRef>
              <c:f>Sheet1!$B$1</c:f>
              <c:strCache>
                <c:ptCount val="1"/>
                <c:pt idx="0">
                  <c:v>Building Permits</c:v>
                </c:pt>
              </c:strCache>
            </c:strRef>
          </c:tx>
          <c:spPr>
            <a:ln w="63500" cap="rnd">
              <a:solidFill>
                <a:schemeClr val="accent1"/>
              </a:solidFill>
              <a:round/>
            </a:ln>
            <a:effectLst>
              <a:outerShdw blurRad="50800" dist="38100" dir="5400000" algn="t" rotWithShape="0">
                <a:prstClr val="black">
                  <a:alpha val="40000"/>
                </a:prstClr>
              </a:outerShdw>
            </a:effectLst>
          </c:spPr>
          <c:marker>
            <c:symbol val="circle"/>
            <c:size val="5"/>
            <c:spPr>
              <a:solidFill>
                <a:schemeClr val="accent1"/>
              </a:solidFill>
              <a:ln w="9525">
                <a:solidFill>
                  <a:schemeClr val="accent1"/>
                </a:solidFill>
              </a:ln>
              <a:effectLst>
                <a:outerShdw blurRad="50800" dist="38100" dir="5400000" algn="t" rotWithShape="0">
                  <a:prstClr val="black">
                    <a:alpha val="40000"/>
                  </a:prst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202</c:v>
                </c:pt>
                <c:pt idx="1">
                  <c:v>182</c:v>
                </c:pt>
                <c:pt idx="2">
                  <c:v>195</c:v>
                </c:pt>
                <c:pt idx="3">
                  <c:v>192</c:v>
                </c:pt>
                <c:pt idx="4">
                  <c:v>211</c:v>
                </c:pt>
              </c:numCache>
            </c:numRef>
          </c:val>
          <c:smooth val="0"/>
          <c:extLst xmlns:c16r2="http://schemas.microsoft.com/office/drawing/2015/06/chart">
            <c:ext xmlns:c16="http://schemas.microsoft.com/office/drawing/2014/chart" uri="{C3380CC4-5D6E-409C-BE32-E72D297353CC}">
              <c16:uniqueId val="{00000000-9EE5-43A6-88DC-67BC0BCF1AD6}"/>
            </c:ext>
          </c:extLst>
        </c:ser>
        <c:dLbls>
          <c:dLblPos val="ctr"/>
          <c:showLegendKey val="0"/>
          <c:showVal val="1"/>
          <c:showCatName val="0"/>
          <c:showSerName val="0"/>
          <c:showPercent val="0"/>
          <c:showBubbleSize val="0"/>
        </c:dLbls>
        <c:marker val="1"/>
        <c:smooth val="0"/>
        <c:axId val="462085264"/>
        <c:axId val="134775808"/>
      </c:lineChart>
      <c:catAx>
        <c:axId val="46208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134775808"/>
        <c:crosses val="autoZero"/>
        <c:auto val="1"/>
        <c:lblAlgn val="ctr"/>
        <c:lblOffset val="100"/>
        <c:noMultiLvlLbl val="0"/>
      </c:catAx>
      <c:valAx>
        <c:axId val="134775808"/>
        <c:scaling>
          <c:orientation val="minMax"/>
          <c:max val="215"/>
          <c:min val="17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crossAx val="462085264"/>
        <c:crosses val="autoZero"/>
        <c:crossBetween val="between"/>
        <c:majorUnit val="10"/>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Entry>
      <c:layout>
        <c:manualLayout>
          <c:xMode val="edge"/>
          <c:yMode val="edge"/>
          <c:x val="0.4098312482590627"/>
          <c:y val="0.92717742900361499"/>
          <c:w val="0.21066182725041269"/>
          <c:h val="5.4733412811681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95000"/>
                  <a:lumOff val="5000"/>
                </a:schemeClr>
              </a:solidFill>
              <a:effectLst>
                <a:outerShdw blurRad="50800" dist="38100" algn="l" rotWithShape="0">
                  <a:prstClr val="black">
                    <a:alpha val="40000"/>
                  </a:prstClr>
                </a:outerShdw>
              </a:effectLst>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1914FCBB-6D4E-4EFC-A6F0-1BB2015ED617}" type="datetimeFigureOut">
              <a:rPr lang="en-CA" smtClean="0"/>
              <a:pPr/>
              <a:t>18/10/2017</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CBB43AF9-B2B7-4EB3-95CA-FA8747140CB4}" type="slidenum">
              <a:rPr lang="en-CA" smtClean="0"/>
              <a:pPr/>
              <a:t>‹#›</a:t>
            </a:fld>
            <a:endParaRPr lang="en-CA"/>
          </a:p>
        </p:txBody>
      </p:sp>
    </p:spTree>
    <p:extLst>
      <p:ext uri="{BB962C8B-B14F-4D97-AF65-F5344CB8AC3E}">
        <p14:creationId xmlns:p14="http://schemas.microsoft.com/office/powerpoint/2010/main" val="205091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a:t>
            </a:fld>
            <a:endParaRPr lang="en-CA"/>
          </a:p>
        </p:txBody>
      </p:sp>
    </p:spTree>
    <p:extLst>
      <p:ext uri="{BB962C8B-B14F-4D97-AF65-F5344CB8AC3E}">
        <p14:creationId xmlns:p14="http://schemas.microsoft.com/office/powerpoint/2010/main" val="4027393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kern="1200" dirty="0" smtClean="0">
              <a:solidFill>
                <a:schemeClr val="tx1"/>
              </a:solidFill>
              <a:effectLst/>
              <a:latin typeface="+mn-lt"/>
              <a:ea typeface="+mn-ea"/>
              <a:cs typeface="+mn-cs"/>
            </a:endParaRPr>
          </a:p>
          <a:p>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10</a:t>
            </a:fld>
            <a:endParaRPr lang="en-US"/>
          </a:p>
        </p:txBody>
      </p:sp>
    </p:spTree>
    <p:extLst>
      <p:ext uri="{BB962C8B-B14F-4D97-AF65-F5344CB8AC3E}">
        <p14:creationId xmlns:p14="http://schemas.microsoft.com/office/powerpoint/2010/main" val="2964257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kern="1200" dirty="0" smtClean="0">
              <a:solidFill>
                <a:schemeClr val="tx1"/>
              </a:solidFill>
              <a:effectLst/>
              <a:latin typeface="+mn-lt"/>
              <a:ea typeface="+mn-ea"/>
              <a:cs typeface="+mn-cs"/>
            </a:endParaRPr>
          </a:p>
          <a:p>
            <a:endParaRPr lang="en-CA"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11</a:t>
            </a:fld>
            <a:endParaRPr lang="en-US"/>
          </a:p>
        </p:txBody>
      </p:sp>
    </p:spTree>
    <p:extLst>
      <p:ext uri="{BB962C8B-B14F-4D97-AF65-F5344CB8AC3E}">
        <p14:creationId xmlns:p14="http://schemas.microsoft.com/office/powerpoint/2010/main" val="233568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kern="1200" dirty="0" smtClean="0">
              <a:solidFill>
                <a:schemeClr val="tx1"/>
              </a:solidFill>
              <a:effectLst/>
              <a:latin typeface="+mn-lt"/>
              <a:ea typeface="+mn-ea"/>
              <a:cs typeface="+mn-cs"/>
            </a:endParaRPr>
          </a:p>
          <a:p>
            <a:endParaRPr lang="en-US" sz="18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12</a:t>
            </a:fld>
            <a:endParaRPr lang="en-US"/>
          </a:p>
        </p:txBody>
      </p:sp>
    </p:spTree>
    <p:extLst>
      <p:ext uri="{BB962C8B-B14F-4D97-AF65-F5344CB8AC3E}">
        <p14:creationId xmlns:p14="http://schemas.microsoft.com/office/powerpoint/2010/main" val="227626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13</a:t>
            </a:fld>
            <a:endParaRPr lang="en-US"/>
          </a:p>
        </p:txBody>
      </p:sp>
    </p:spTree>
    <p:extLst>
      <p:ext uri="{BB962C8B-B14F-4D97-AF65-F5344CB8AC3E}">
        <p14:creationId xmlns:p14="http://schemas.microsoft.com/office/powerpoint/2010/main" val="1742612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14</a:t>
            </a:fld>
            <a:endParaRPr lang="en-US"/>
          </a:p>
        </p:txBody>
      </p:sp>
    </p:spTree>
    <p:extLst>
      <p:ext uri="{BB962C8B-B14F-4D97-AF65-F5344CB8AC3E}">
        <p14:creationId xmlns:p14="http://schemas.microsoft.com/office/powerpoint/2010/main" val="1761736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15</a:t>
            </a:fld>
            <a:endParaRPr lang="en-CA"/>
          </a:p>
        </p:txBody>
      </p:sp>
    </p:spTree>
    <p:extLst>
      <p:ext uri="{BB962C8B-B14F-4D97-AF65-F5344CB8AC3E}">
        <p14:creationId xmlns:p14="http://schemas.microsoft.com/office/powerpoint/2010/main" val="161061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16</a:t>
            </a:fld>
            <a:endParaRPr lang="en-CA"/>
          </a:p>
        </p:txBody>
      </p:sp>
    </p:spTree>
    <p:extLst>
      <p:ext uri="{BB962C8B-B14F-4D97-AF65-F5344CB8AC3E}">
        <p14:creationId xmlns:p14="http://schemas.microsoft.com/office/powerpoint/2010/main" val="131408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17</a:t>
            </a:fld>
            <a:endParaRPr lang="en-CA"/>
          </a:p>
        </p:txBody>
      </p:sp>
    </p:spTree>
    <p:extLst>
      <p:ext uri="{BB962C8B-B14F-4D97-AF65-F5344CB8AC3E}">
        <p14:creationId xmlns:p14="http://schemas.microsoft.com/office/powerpoint/2010/main" val="71739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RM of </a:t>
            </a:r>
            <a:r>
              <a:rPr lang="en-US" dirty="0" err="1" smtClean="0"/>
              <a:t>Corman</a:t>
            </a:r>
            <a:r>
              <a:rPr lang="en-US" dirty="0" smtClean="0"/>
              <a:t> Park is committed to re-investing</a:t>
            </a:r>
            <a:r>
              <a:rPr lang="en-US" baseline="0" dirty="0" smtClean="0"/>
              <a:t> </a:t>
            </a:r>
            <a:r>
              <a:rPr lang="en-US" dirty="0" smtClean="0"/>
              <a:t>dollars in</a:t>
            </a:r>
            <a:r>
              <a:rPr lang="en-US" baseline="0" dirty="0" smtClean="0"/>
              <a:t> </a:t>
            </a:r>
            <a:r>
              <a:rPr lang="en-US" dirty="0" smtClean="0"/>
              <a:t>the community and</a:t>
            </a:r>
            <a:r>
              <a:rPr lang="en-US" baseline="0" dirty="0" smtClean="0"/>
              <a:t> providing a high level of service to its ratepayers.  Investments are being made in renewing our capital equipment and infrastructure.  In 2016, we continued to update our aging fleet with the purchase of a dozer and 2 new graders. The RM also had a number of large capital projects which include:</a:t>
            </a:r>
          </a:p>
          <a:p>
            <a:endParaRPr lang="en-US" baseline="0" dirty="0" smtClean="0"/>
          </a:p>
          <a:p>
            <a:pPr marL="228600" indent="-228600">
              <a:buAutoNum type="arabicParenR"/>
            </a:pPr>
            <a:r>
              <a:rPr lang="en-US" baseline="0" dirty="0" smtClean="0"/>
              <a:t>East Cory Local Improvement Project at a cost of 2.4 Million</a:t>
            </a:r>
          </a:p>
          <a:p>
            <a:pPr marL="228600" indent="-228600">
              <a:buAutoNum type="arabicParenR"/>
            </a:pPr>
            <a:r>
              <a:rPr lang="en-US" baseline="0" dirty="0" smtClean="0"/>
              <a:t>Phase 1 of Valley Road Project; 3 Year project to cost approximately $3.2 Million  </a:t>
            </a:r>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18</a:t>
            </a:fld>
            <a:endParaRPr lang="en-CA"/>
          </a:p>
        </p:txBody>
      </p:sp>
    </p:spTree>
    <p:extLst>
      <p:ext uri="{BB962C8B-B14F-4D97-AF65-F5344CB8AC3E}">
        <p14:creationId xmlns:p14="http://schemas.microsoft.com/office/powerpoint/2010/main" val="2686186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total operations budget is approximately $14.6 Million.  </a:t>
            </a:r>
          </a:p>
          <a:p>
            <a:endParaRPr lang="en-US" baseline="0" dirty="0" smtClean="0"/>
          </a:p>
          <a:p>
            <a:r>
              <a:rPr lang="en-US" baseline="0" dirty="0" smtClean="0"/>
              <a:t>The RM also collects approximately $11.9M in education property taxes which is distributed to the Prairie Spirit and St. Paul’s School Divisions.  </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19</a:t>
            </a:fld>
            <a:endParaRPr lang="en-CA"/>
          </a:p>
        </p:txBody>
      </p:sp>
    </p:spTree>
    <p:extLst>
      <p:ext uri="{BB962C8B-B14F-4D97-AF65-F5344CB8AC3E}">
        <p14:creationId xmlns:p14="http://schemas.microsoft.com/office/powerpoint/2010/main" val="162075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a:t>
            </a:fld>
            <a:endParaRPr lang="en-CA"/>
          </a:p>
        </p:txBody>
      </p:sp>
    </p:spTree>
    <p:extLst>
      <p:ext uri="{BB962C8B-B14F-4D97-AF65-F5344CB8AC3E}">
        <p14:creationId xmlns:p14="http://schemas.microsoft.com/office/powerpoint/2010/main" val="2650410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Phase</a:t>
            </a:r>
            <a:r>
              <a:rPr lang="en-US" baseline="0" dirty="0" smtClean="0"/>
              <a:t> 2 of Valley Road - $1.25 Million</a:t>
            </a:r>
          </a:p>
          <a:p>
            <a:r>
              <a:rPr lang="en-US" baseline="0" dirty="0" smtClean="0"/>
              <a:t>Hamlet </a:t>
            </a:r>
            <a:r>
              <a:rPr lang="en-US" baseline="0" dirty="0" err="1" smtClean="0"/>
              <a:t>Fibre</a:t>
            </a:r>
            <a:r>
              <a:rPr lang="en-US" baseline="0" dirty="0" smtClean="0"/>
              <a:t> Optics Upgrade – 300K</a:t>
            </a:r>
          </a:p>
          <a:p>
            <a:r>
              <a:rPr lang="en-US" baseline="0" dirty="0" smtClean="0"/>
              <a:t>3 Graders – $1 Million to help service our 2 additional grader zones in 2017.  </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20</a:t>
            </a:fld>
            <a:endParaRPr lang="en-CA"/>
          </a:p>
        </p:txBody>
      </p:sp>
    </p:spTree>
    <p:extLst>
      <p:ext uri="{BB962C8B-B14F-4D97-AF65-F5344CB8AC3E}">
        <p14:creationId xmlns:p14="http://schemas.microsoft.com/office/powerpoint/2010/main" val="23001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Average change in assessment:                                         (Uniform</a:t>
            </a:r>
            <a:r>
              <a:rPr lang="en-US" sz="1000" baseline="0" dirty="0" smtClean="0"/>
              <a:t> </a:t>
            </a:r>
            <a:r>
              <a:rPr lang="en-US" sz="1000" dirty="0" smtClean="0"/>
              <a:t>Mill Rate was 4.60)           </a:t>
            </a:r>
          </a:p>
          <a:p>
            <a:endParaRPr lang="en-US" sz="1000" dirty="0" smtClean="0"/>
          </a:p>
          <a:p>
            <a:r>
              <a:rPr lang="en-US" sz="1000" dirty="0" smtClean="0"/>
              <a:t>Agriculture</a:t>
            </a:r>
            <a:r>
              <a:rPr lang="en-US" sz="1000" baseline="0" dirty="0" smtClean="0"/>
              <a:t> </a:t>
            </a:r>
            <a:r>
              <a:rPr lang="en-US" sz="1000" dirty="0" smtClean="0"/>
              <a:t>        133%</a:t>
            </a:r>
          </a:p>
          <a:p>
            <a:r>
              <a:rPr lang="en-US" sz="900" dirty="0" smtClean="0"/>
              <a:t>Residential          24%</a:t>
            </a:r>
          </a:p>
          <a:p>
            <a:r>
              <a:rPr lang="en-US" sz="900" dirty="0" smtClean="0"/>
              <a:t>Commercial        49%</a:t>
            </a:r>
          </a:p>
          <a:p>
            <a:pPr marL="171450" indent="-171450">
              <a:buFontTx/>
              <a:buChar char="-"/>
            </a:pPr>
            <a:endParaRPr lang="en-US" sz="900" dirty="0" smtClean="0"/>
          </a:p>
          <a:p>
            <a:pPr marL="171450" indent="-171450">
              <a:buFontTx/>
              <a:buChar char="-"/>
            </a:pPr>
            <a:r>
              <a:rPr lang="en-US" sz="900" dirty="0" smtClean="0"/>
              <a:t>Agriculture</a:t>
            </a:r>
            <a:r>
              <a:rPr lang="en-US" sz="900" baseline="0" dirty="0" smtClean="0"/>
              <a:t> assessments increased on average 119% in the province;</a:t>
            </a:r>
          </a:p>
          <a:p>
            <a:pPr marL="171450" indent="-171450">
              <a:buFontTx/>
              <a:buChar char="-"/>
            </a:pPr>
            <a:r>
              <a:rPr lang="en-US" sz="900" baseline="0" dirty="0" smtClean="0"/>
              <a:t>As a result of this assessment increase; revenue from the agriculture class increased to 13% of the total municipal tax levy (compared to 8% in 2016)  </a:t>
            </a:r>
            <a:r>
              <a:rPr lang="en-US" sz="900" dirty="0" smtClean="0"/>
              <a:t> </a:t>
            </a:r>
          </a:p>
          <a:p>
            <a:pPr marL="171450" indent="-171450">
              <a:buFontTx/>
              <a:buChar char="-"/>
            </a:pPr>
            <a:r>
              <a:rPr lang="en-US" sz="900" dirty="0" smtClean="0"/>
              <a:t>Tax revenues generated from the commercial and residential class</a:t>
            </a:r>
            <a:r>
              <a:rPr lang="en-US" sz="900" baseline="0" dirty="0" smtClean="0"/>
              <a:t> was status quo (same as 2016)</a:t>
            </a:r>
          </a:p>
          <a:p>
            <a:pPr marL="171450" indent="-171450">
              <a:buFontTx/>
              <a:buChar char="-"/>
            </a:pPr>
            <a:r>
              <a:rPr lang="en-US" sz="900" baseline="0" dirty="0" smtClean="0"/>
              <a:t>Education Property Taxes which are set by the province had a 16.37% overall increase from 2016 </a:t>
            </a:r>
            <a:r>
              <a:rPr lang="en-US" sz="900" dirty="0" smtClean="0"/>
              <a:t> </a:t>
            </a:r>
          </a:p>
          <a:p>
            <a:pPr marL="171450" indent="-171450">
              <a:buFontTx/>
              <a:buChar char="-"/>
            </a:pPr>
            <a:r>
              <a:rPr lang="en-US" sz="900" dirty="0" smtClean="0"/>
              <a:t>RM</a:t>
            </a:r>
            <a:r>
              <a:rPr lang="en-US" sz="900" baseline="0" dirty="0" smtClean="0"/>
              <a:t> had 140 appeals in 2017 revaluation year;   </a:t>
            </a:r>
            <a:endParaRPr lang="en-US" sz="900" dirty="0" smtClean="0"/>
          </a:p>
          <a:p>
            <a:r>
              <a:rPr lang="en-US" sz="900" dirty="0" smtClean="0"/>
              <a:t>-   Currently</a:t>
            </a:r>
            <a:r>
              <a:rPr lang="en-US" sz="900" baseline="0" dirty="0" smtClean="0"/>
              <a:t> 267 applicants on TIPPS, convenient and easy method of payment; forms are available on our website  </a:t>
            </a:r>
            <a:endParaRPr lang="en-US" sz="900"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21</a:t>
            </a:fld>
            <a:endParaRPr lang="en-CA"/>
          </a:p>
        </p:txBody>
      </p:sp>
    </p:spTree>
    <p:extLst>
      <p:ext uri="{BB962C8B-B14F-4D97-AF65-F5344CB8AC3E}">
        <p14:creationId xmlns:p14="http://schemas.microsoft.com/office/powerpoint/2010/main" val="163242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22</a:t>
            </a:fld>
            <a:endParaRPr lang="en-CA"/>
          </a:p>
        </p:txBody>
      </p:sp>
    </p:spTree>
    <p:extLst>
      <p:ext uri="{BB962C8B-B14F-4D97-AF65-F5344CB8AC3E}">
        <p14:creationId xmlns:p14="http://schemas.microsoft.com/office/powerpoint/2010/main" val="1679852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 Alternative revenue</a:t>
            </a:r>
            <a:r>
              <a:rPr lang="en-US" baseline="0" dirty="0" smtClean="0"/>
              <a:t> sources include provincial and federal grant programs (Canada Building Fund, Waste Water Initiative Program) </a:t>
            </a:r>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23</a:t>
            </a:fld>
            <a:endParaRPr lang="en-CA"/>
          </a:p>
        </p:txBody>
      </p:sp>
    </p:spTree>
    <p:extLst>
      <p:ext uri="{BB962C8B-B14F-4D97-AF65-F5344CB8AC3E}">
        <p14:creationId xmlns:p14="http://schemas.microsoft.com/office/powerpoint/2010/main" val="1679852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24</a:t>
            </a:fld>
            <a:endParaRPr lang="en-CA"/>
          </a:p>
        </p:txBody>
      </p:sp>
    </p:spTree>
    <p:extLst>
      <p:ext uri="{BB962C8B-B14F-4D97-AF65-F5344CB8AC3E}">
        <p14:creationId xmlns:p14="http://schemas.microsoft.com/office/powerpoint/2010/main" val="3531425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Overview</a:t>
            </a:r>
          </a:p>
          <a:p>
            <a:endParaRPr lang="en-US" dirty="0" smtClean="0"/>
          </a:p>
          <a:p>
            <a:r>
              <a:rPr lang="en-US" dirty="0" smtClean="0"/>
              <a:t>1,030 Miles of Roadway within</a:t>
            </a:r>
            <a:r>
              <a:rPr lang="en-US" baseline="0" dirty="0" smtClean="0"/>
              <a:t> the RM</a:t>
            </a:r>
            <a:endParaRPr lang="en-US" dirty="0" smtClean="0"/>
          </a:p>
          <a:p>
            <a:pPr marL="630936" lvl="2" indent="0">
              <a:buNone/>
            </a:pPr>
            <a:r>
              <a:rPr lang="en-US" dirty="0" smtClean="0"/>
              <a:t>138 miles of these roads are hard surfaced (chip sealed or pavement)</a:t>
            </a:r>
          </a:p>
          <a:p>
            <a:pPr marL="630936" lvl="2" indent="0">
              <a:buNone/>
            </a:pPr>
            <a:r>
              <a:rPr lang="en-US" dirty="0" smtClean="0"/>
              <a:t>The</a:t>
            </a:r>
            <a:r>
              <a:rPr lang="en-US" baseline="0" dirty="0" smtClean="0"/>
              <a:t> remaining </a:t>
            </a:r>
            <a:r>
              <a:rPr lang="en-US" dirty="0" smtClean="0"/>
              <a:t>892 miles are</a:t>
            </a:r>
            <a:r>
              <a:rPr lang="en-US" baseline="0" dirty="0" smtClean="0"/>
              <a:t> gravel roads.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25</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Road Maintenance</a:t>
            </a:r>
          </a:p>
          <a:p>
            <a:endParaRPr lang="en-US" dirty="0" smtClean="0"/>
          </a:p>
          <a:p>
            <a:r>
              <a:rPr lang="en-US" dirty="0" smtClean="0"/>
              <a:t>In the 2017 budget Council approved the addition</a:t>
            </a:r>
            <a:r>
              <a:rPr lang="en-US" baseline="0" dirty="0" smtClean="0"/>
              <a:t> of 2</a:t>
            </a:r>
            <a:r>
              <a:rPr lang="en-US" dirty="0" smtClean="0"/>
              <a:t> graders zones. </a:t>
            </a:r>
          </a:p>
          <a:p>
            <a:endParaRPr lang="en-US" dirty="0" smtClean="0"/>
          </a:p>
          <a:p>
            <a:r>
              <a:rPr lang="en-US" dirty="0" smtClean="0"/>
              <a:t>There are 12 Grader zones following a 10 to 14 day rotation depending on weather</a:t>
            </a:r>
          </a:p>
          <a:p>
            <a:endParaRPr lang="en-US" dirty="0" smtClean="0"/>
          </a:p>
          <a:p>
            <a:r>
              <a:rPr lang="en-US" dirty="0" smtClean="0"/>
              <a:t>Crack Filling &amp; Sealing</a:t>
            </a:r>
          </a:p>
          <a:p>
            <a:pPr lvl="1"/>
            <a:r>
              <a:rPr lang="en-US" dirty="0" smtClean="0"/>
              <a:t>Preventative maintenance on hard surface roads</a:t>
            </a:r>
          </a:p>
          <a:p>
            <a:pPr lvl="1"/>
            <a:endParaRPr lang="en-US" dirty="0" smtClean="0"/>
          </a:p>
          <a:p>
            <a:r>
              <a:rPr lang="en-US" dirty="0" smtClean="0"/>
              <a:t>500 </a:t>
            </a:r>
            <a:r>
              <a:rPr lang="en-US" dirty="0" err="1" smtClean="0"/>
              <a:t>Tonnes</a:t>
            </a:r>
            <a:r>
              <a:rPr lang="en-US" dirty="0" smtClean="0"/>
              <a:t> of Asphalt Patching Completed</a:t>
            </a:r>
            <a:endParaRPr lang="en-US" dirty="0"/>
          </a:p>
          <a:p>
            <a:r>
              <a:rPr lang="en-US" dirty="0" smtClean="0"/>
              <a:t>Levelling</a:t>
            </a:r>
            <a:r>
              <a:rPr lang="en-US" baseline="0" dirty="0" smtClean="0"/>
              <a:t> Courses done on sections of </a:t>
            </a:r>
            <a:r>
              <a:rPr lang="en-US" baseline="0" dirty="0" err="1" smtClean="0"/>
              <a:t>Neuhorst</a:t>
            </a:r>
            <a:r>
              <a:rPr lang="en-US" baseline="0" dirty="0" smtClean="0"/>
              <a:t> and </a:t>
            </a:r>
            <a:r>
              <a:rPr lang="en-US" baseline="0" dirty="0" err="1" smtClean="0"/>
              <a:t>Blumenheim</a:t>
            </a:r>
            <a:r>
              <a:rPr lang="en-US" baseline="0" dirty="0" smtClean="0"/>
              <a:t> Road</a:t>
            </a:r>
            <a:endParaRPr lang="en-US"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26</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Gravel Program</a:t>
            </a:r>
          </a:p>
          <a:p>
            <a:endParaRPr lang="en-US" b="1" dirty="0" smtClean="0"/>
          </a:p>
          <a:p>
            <a:r>
              <a:rPr lang="en-US" b="1" dirty="0" smtClean="0"/>
              <a:t>Three Year Rotation</a:t>
            </a:r>
          </a:p>
          <a:p>
            <a:pPr lvl="1"/>
            <a:r>
              <a:rPr lang="en-US" dirty="0" smtClean="0"/>
              <a:t>45,000 yd3 of gravel applied in the 2017 gravel program</a:t>
            </a:r>
          </a:p>
          <a:p>
            <a:pPr lvl="1"/>
            <a:r>
              <a:rPr lang="en-US" dirty="0" smtClean="0"/>
              <a:t>5,000 yd3 of gravel applied to road construction and additional projects</a:t>
            </a:r>
          </a:p>
          <a:p>
            <a:pPr lvl="1"/>
            <a:endParaRPr lang="en-US" dirty="0" smtClean="0"/>
          </a:p>
          <a:p>
            <a:r>
              <a:rPr lang="en-US" b="1" dirty="0" smtClean="0"/>
              <a:t>400 Miles of Road Received Gravel in 2017</a:t>
            </a:r>
          </a:p>
        </p:txBody>
      </p:sp>
      <p:sp>
        <p:nvSpPr>
          <p:cNvPr id="4" name="Slide Number Placeholder 3"/>
          <p:cNvSpPr>
            <a:spLocks noGrp="1"/>
          </p:cNvSpPr>
          <p:nvPr>
            <p:ph type="sldNum" sz="quarter" idx="10"/>
          </p:nvPr>
        </p:nvSpPr>
        <p:spPr/>
        <p:txBody>
          <a:bodyPr/>
          <a:lstStyle/>
          <a:p>
            <a:fld id="{CBB43AF9-B2B7-4EB3-95CA-FA8747140CB4}" type="slidenum">
              <a:rPr lang="en-CA" smtClean="0"/>
              <a:pPr/>
              <a:t>27</a:t>
            </a:fld>
            <a:endParaRPr lang="en-CA"/>
          </a:p>
        </p:txBody>
      </p:sp>
    </p:spTree>
    <p:extLst>
      <p:ext uri="{BB962C8B-B14F-4D97-AF65-F5344CB8AC3E}">
        <p14:creationId xmlns:p14="http://schemas.microsoft.com/office/powerpoint/2010/main" val="3834125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Gravel</a:t>
            </a:r>
            <a:r>
              <a:rPr lang="en-US" b="1" baseline="0" dirty="0" smtClean="0"/>
              <a:t> Road Construction</a:t>
            </a:r>
            <a:endParaRPr lang="en-US" b="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2017</a:t>
            </a:r>
            <a:r>
              <a:rPr lang="en-US" baseline="0" dirty="0" smtClean="0"/>
              <a:t> was a excellent construction season largely based on </a:t>
            </a:r>
            <a:r>
              <a:rPr lang="en-US" baseline="0" smtClean="0"/>
              <a:t>the dry </a:t>
            </a:r>
            <a:r>
              <a:rPr lang="en-US" baseline="0" dirty="0" smtClean="0"/>
              <a:t>weather.</a:t>
            </a:r>
            <a:endParaRPr lang="en-US" dirty="0" smtClean="0"/>
          </a:p>
          <a:p>
            <a:endParaRPr lang="en-US" dirty="0" smtClean="0"/>
          </a:p>
          <a:p>
            <a:r>
              <a:rPr lang="en-US" b="1" dirty="0" smtClean="0"/>
              <a:t>In</a:t>
            </a:r>
            <a:r>
              <a:rPr lang="en-US" b="1" baseline="0" dirty="0" smtClean="0"/>
              <a:t> House</a:t>
            </a:r>
          </a:p>
          <a:p>
            <a:endParaRPr lang="en-US" baseline="0" dirty="0" smtClean="0"/>
          </a:p>
          <a:p>
            <a:r>
              <a:rPr lang="en-US" baseline="0" dirty="0" smtClean="0"/>
              <a:t>5.0 miles of road constructed</a:t>
            </a:r>
          </a:p>
          <a:p>
            <a:r>
              <a:rPr lang="en-US" baseline="0" dirty="0" smtClean="0"/>
              <a:t>&lt;&gt;1.5 miles previously flooded out roads</a:t>
            </a:r>
          </a:p>
          <a:p>
            <a:endParaRPr lang="en-US" baseline="0" dirty="0" smtClean="0"/>
          </a:p>
          <a:p>
            <a:r>
              <a:rPr lang="en-US" b="1" baseline="0" dirty="0" smtClean="0"/>
              <a:t>Contracted</a:t>
            </a:r>
          </a:p>
          <a:p>
            <a:endParaRPr lang="en-US" baseline="0" dirty="0" smtClean="0"/>
          </a:p>
          <a:p>
            <a:r>
              <a:rPr lang="en-US" baseline="0" dirty="0" smtClean="0"/>
              <a:t>7.4 miles </a:t>
            </a:r>
            <a:r>
              <a:rPr lang="en-US" baseline="0" dirty="0" err="1" smtClean="0"/>
              <a:t>miles</a:t>
            </a:r>
            <a:r>
              <a:rPr lang="en-US" baseline="0" dirty="0" smtClean="0"/>
              <a:t> of road construction</a:t>
            </a:r>
          </a:p>
          <a:p>
            <a:endParaRPr lang="en-US" baseline="0" dirty="0" smtClean="0"/>
          </a:p>
          <a:p>
            <a:r>
              <a:rPr lang="en-US" baseline="0" dirty="0" smtClean="0"/>
              <a:t>&lt;&gt;5.5 miles of rock mulching</a:t>
            </a:r>
          </a:p>
          <a:p>
            <a:r>
              <a:rPr lang="en-US" baseline="0" dirty="0" smtClean="0"/>
              <a:t>&lt;&gt;1.6 miles of soil stabilization </a:t>
            </a:r>
          </a:p>
          <a:p>
            <a:r>
              <a:rPr lang="en-US" baseline="0" dirty="0" smtClean="0"/>
              <a:t>&lt;&gt;0.3 miles of general road buildup</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BB43AF9-B2B7-4EB3-95CA-FA8747140CB4}" type="slidenum">
              <a:rPr lang="en-CA" smtClean="0"/>
              <a:pPr/>
              <a:t>28</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Hard Surface Road Construction</a:t>
            </a:r>
          </a:p>
          <a:p>
            <a:endParaRPr lang="en-US" dirty="0" smtClean="0"/>
          </a:p>
          <a:p>
            <a:r>
              <a:rPr lang="en-US" b="1" dirty="0" smtClean="0"/>
              <a:t>In House</a:t>
            </a:r>
            <a:r>
              <a:rPr lang="en-US" b="1" baseline="0" dirty="0" smtClean="0"/>
              <a:t> </a:t>
            </a:r>
          </a:p>
          <a:p>
            <a:endParaRPr lang="en-US" baseline="0" dirty="0" smtClean="0"/>
          </a:p>
          <a:p>
            <a:r>
              <a:rPr lang="en-US" baseline="0" dirty="0" smtClean="0"/>
              <a:t>7.2 </a:t>
            </a:r>
            <a:r>
              <a:rPr lang="en-US" baseline="0" dirty="0" smtClean="0"/>
              <a:t>miles of roads seal coated</a:t>
            </a:r>
          </a:p>
          <a:p>
            <a:endParaRPr lang="en-US" baseline="0" dirty="0" smtClean="0"/>
          </a:p>
          <a:p>
            <a:r>
              <a:rPr lang="en-US" b="1" baseline="0" dirty="0" smtClean="0"/>
              <a:t>Contracted</a:t>
            </a:r>
            <a:r>
              <a:rPr lang="en-US" baseline="0" dirty="0" smtClean="0"/>
              <a:t> </a:t>
            </a:r>
          </a:p>
          <a:p>
            <a:endParaRPr lang="en-US" b="0" baseline="0" dirty="0" smtClean="0"/>
          </a:p>
          <a:p>
            <a:r>
              <a:rPr lang="en-US" b="0" baseline="0" dirty="0" smtClean="0"/>
              <a:t>4.4 Miles of roads resurfaced</a:t>
            </a:r>
          </a:p>
          <a:p>
            <a:r>
              <a:rPr lang="en-US" b="0" baseline="0" dirty="0" smtClean="0"/>
              <a:t>&lt;&gt;4.1 miles on Valley Road</a:t>
            </a:r>
          </a:p>
          <a:p>
            <a:r>
              <a:rPr lang="en-US" b="0" baseline="0" dirty="0" smtClean="0"/>
              <a:t>&lt;&gt;Double gated culvert replacement near Berry Barn</a:t>
            </a:r>
          </a:p>
          <a:p>
            <a:r>
              <a:rPr lang="en-US" b="0" baseline="0" dirty="0" smtClean="0"/>
              <a:t>&lt;&gt;0.3 miles on </a:t>
            </a:r>
            <a:r>
              <a:rPr lang="en-US" b="0" baseline="0" dirty="0" err="1" smtClean="0"/>
              <a:t>Twp</a:t>
            </a:r>
            <a:r>
              <a:rPr lang="en-US" b="0" baseline="0" dirty="0" smtClean="0"/>
              <a:t> Rd 362A</a:t>
            </a:r>
            <a:endParaRPr lang="en-US" b="0"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29</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3</a:t>
            </a:fld>
            <a:endParaRPr lang="en-CA"/>
          </a:p>
        </p:txBody>
      </p:sp>
    </p:spTree>
    <p:extLst>
      <p:ext uri="{BB962C8B-B14F-4D97-AF65-F5344CB8AC3E}">
        <p14:creationId xmlns:p14="http://schemas.microsoft.com/office/powerpoint/2010/main" val="3496716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Water Systems</a:t>
            </a:r>
          </a:p>
          <a:p>
            <a:endParaRPr lang="en-US" dirty="0" smtClean="0"/>
          </a:p>
          <a:p>
            <a:r>
              <a:rPr lang="en-US" b="1" dirty="0" smtClean="0"/>
              <a:t>5 Municipally Operated Water Systems</a:t>
            </a:r>
          </a:p>
          <a:p>
            <a:pPr lvl="1"/>
            <a:r>
              <a:rPr lang="en-US" sz="1900" dirty="0" smtClean="0"/>
              <a:t>Riverside</a:t>
            </a:r>
          </a:p>
          <a:p>
            <a:pPr lvl="1"/>
            <a:r>
              <a:rPr lang="en-US" sz="1900" dirty="0" smtClean="0"/>
              <a:t>Casa Rio</a:t>
            </a:r>
          </a:p>
          <a:p>
            <a:pPr lvl="1"/>
            <a:r>
              <a:rPr lang="en-US" sz="1900" dirty="0" err="1" smtClean="0"/>
              <a:t>Grasswood</a:t>
            </a:r>
            <a:endParaRPr lang="en-US" sz="1900" dirty="0" smtClean="0"/>
          </a:p>
          <a:p>
            <a:pPr lvl="1"/>
            <a:r>
              <a:rPr lang="en-US" sz="1900" dirty="0" smtClean="0"/>
              <a:t>Industrial Park</a:t>
            </a:r>
          </a:p>
          <a:p>
            <a:pPr lvl="1"/>
            <a:r>
              <a:rPr lang="en-US" sz="1900" dirty="0" err="1" smtClean="0"/>
              <a:t>Battleford</a:t>
            </a:r>
            <a:r>
              <a:rPr lang="en-US" sz="1900" dirty="0" smtClean="0"/>
              <a:t> Trail</a:t>
            </a:r>
          </a:p>
          <a:p>
            <a:r>
              <a:rPr lang="en-US" b="1" dirty="0" smtClean="0"/>
              <a:t>4 Water Tank Fill Stations</a:t>
            </a:r>
          </a:p>
          <a:p>
            <a:pPr lvl="1"/>
            <a:r>
              <a:rPr lang="en-US" sz="1900" dirty="0" smtClean="0"/>
              <a:t>Clarence Well</a:t>
            </a:r>
          </a:p>
          <a:p>
            <a:pPr lvl="1"/>
            <a:r>
              <a:rPr lang="en-US" sz="1900" dirty="0" smtClean="0"/>
              <a:t>North Well</a:t>
            </a:r>
          </a:p>
          <a:p>
            <a:pPr lvl="1"/>
            <a:r>
              <a:rPr lang="en-US" sz="1900" dirty="0" smtClean="0"/>
              <a:t>33</a:t>
            </a:r>
            <a:r>
              <a:rPr lang="en-US" sz="1900" baseline="30000" dirty="0" smtClean="0"/>
              <a:t>rd</a:t>
            </a:r>
            <a:r>
              <a:rPr lang="en-US" sz="1900" dirty="0" smtClean="0"/>
              <a:t> street</a:t>
            </a:r>
          </a:p>
          <a:p>
            <a:pPr lvl="1"/>
            <a:r>
              <a:rPr lang="en-US" sz="1900" dirty="0" smtClean="0"/>
              <a:t>Pasture Road – Non Potable</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30</a:t>
            </a:fld>
            <a:endParaRPr lang="en-CA"/>
          </a:p>
        </p:txBody>
      </p:sp>
    </p:spTree>
    <p:extLst>
      <p:ext uri="{BB962C8B-B14F-4D97-AF65-F5344CB8AC3E}">
        <p14:creationId xmlns:p14="http://schemas.microsoft.com/office/powerpoint/2010/main" val="3751578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Recycling Program</a:t>
            </a:r>
          </a:p>
          <a:p>
            <a:endParaRPr lang="en-US" dirty="0" smtClean="0"/>
          </a:p>
          <a:p>
            <a:r>
              <a:rPr lang="en-US" b="1" dirty="0" smtClean="0"/>
              <a:t>4 Recycling Stations</a:t>
            </a:r>
          </a:p>
          <a:p>
            <a:pPr lvl="1"/>
            <a:r>
              <a:rPr lang="en-US" dirty="0" smtClean="0"/>
              <a:t>Green Prairie Environmental</a:t>
            </a:r>
          </a:p>
          <a:p>
            <a:pPr lvl="1"/>
            <a:r>
              <a:rPr lang="en-US" dirty="0" smtClean="0"/>
              <a:t>Osler</a:t>
            </a:r>
          </a:p>
          <a:p>
            <a:pPr lvl="1"/>
            <a:r>
              <a:rPr lang="en-US" dirty="0" smtClean="0"/>
              <a:t>Langham </a:t>
            </a:r>
          </a:p>
          <a:p>
            <a:pPr lvl="1"/>
            <a:r>
              <a:rPr lang="en-US" dirty="0" smtClean="0"/>
              <a:t>33</a:t>
            </a:r>
            <a:r>
              <a:rPr lang="en-US" baseline="30000" dirty="0" smtClean="0"/>
              <a:t>rd</a:t>
            </a:r>
            <a:r>
              <a:rPr lang="en-US" dirty="0" smtClean="0"/>
              <a:t> St</a:t>
            </a:r>
          </a:p>
          <a:p>
            <a:pPr lvl="1"/>
            <a:endParaRPr lang="en-US" dirty="0" smtClean="0"/>
          </a:p>
          <a:p>
            <a:r>
              <a:rPr lang="en-US" dirty="0" smtClean="0"/>
              <a:t>Construction is currently underway for the new Transfer Station opening near Asquith, SK</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31</a:t>
            </a:fld>
            <a:endParaRPr lang="en-CA"/>
          </a:p>
        </p:txBody>
      </p:sp>
    </p:spTree>
    <p:extLst>
      <p:ext uri="{BB962C8B-B14F-4D97-AF65-F5344CB8AC3E}">
        <p14:creationId xmlns:p14="http://schemas.microsoft.com/office/powerpoint/2010/main" val="2819798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Mowing Program</a:t>
            </a:r>
          </a:p>
          <a:p>
            <a:endParaRPr lang="en-US" dirty="0" smtClean="0"/>
          </a:p>
          <a:p>
            <a:r>
              <a:rPr lang="en-US" dirty="0" smtClean="0"/>
              <a:t>Full cut on a four year rotation</a:t>
            </a:r>
          </a:p>
          <a:p>
            <a:r>
              <a:rPr lang="en-US" dirty="0" smtClean="0"/>
              <a:t>Five mowers operating during mowing program</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32</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Other Services</a:t>
            </a:r>
          </a:p>
          <a:p>
            <a:endParaRPr lang="en-US" dirty="0" smtClean="0"/>
          </a:p>
          <a:p>
            <a:r>
              <a:rPr lang="en-US" dirty="0" smtClean="0"/>
              <a:t>3 Miles of Road Brushing Completed</a:t>
            </a:r>
          </a:p>
          <a:p>
            <a:r>
              <a:rPr lang="en-US" dirty="0" smtClean="0"/>
              <a:t>10 Culverts Installed</a:t>
            </a:r>
          </a:p>
          <a:p>
            <a:r>
              <a:rPr lang="en-US" dirty="0" smtClean="0"/>
              <a:t>Rock Picking on 0.5 miles of road</a:t>
            </a:r>
          </a:p>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33</a:t>
            </a:fld>
            <a:endParaRPr lang="en-CA"/>
          </a:p>
        </p:txBody>
      </p:sp>
    </p:spTree>
    <p:extLst>
      <p:ext uri="{BB962C8B-B14F-4D97-AF65-F5344CB8AC3E}">
        <p14:creationId xmlns:p14="http://schemas.microsoft.com/office/powerpoint/2010/main" val="3363473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34</a:t>
            </a:fld>
            <a:endParaRPr lang="en-CA"/>
          </a:p>
        </p:txBody>
      </p:sp>
    </p:spTree>
    <p:extLst>
      <p:ext uri="{BB962C8B-B14F-4D97-AF65-F5344CB8AC3E}">
        <p14:creationId xmlns:p14="http://schemas.microsoft.com/office/powerpoint/2010/main" val="2848376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effectLst/>
                <a:latin typeface="+mn-lt"/>
                <a:ea typeface="+mn-ea"/>
                <a:cs typeface="+mn-cs"/>
              </a:rPr>
              <a:t>All of Corman Park's various planning, permitting and subdivision processes are managed by the R.M. Planning Department.  The planners also provide guidance on land use and zoning to R.M. Council, ratepayers and the development industry.</a:t>
            </a:r>
            <a:r>
              <a:rPr lang="en-US" sz="2000" kern="1200" baseline="0" dirty="0" smtClean="0">
                <a:solidFill>
                  <a:schemeClr val="tx1"/>
                </a:solidFill>
                <a:effectLst/>
                <a:latin typeface="+mn-lt"/>
                <a:ea typeface="+mn-ea"/>
                <a:cs typeface="+mn-cs"/>
              </a:rPr>
              <a:t> </a:t>
            </a:r>
            <a:endParaRPr lang="en-US"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650511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4000" kern="1200" dirty="0" smtClean="0">
                <a:solidFill>
                  <a:schemeClr val="tx1"/>
                </a:solidFill>
                <a:latin typeface="+mn-lt"/>
                <a:ea typeface="+mn-ea"/>
                <a:cs typeface="+mn-cs"/>
              </a:rPr>
              <a:t>Zoning Compliance Certificates</a:t>
            </a:r>
            <a:r>
              <a:rPr lang="en-US" sz="4000" kern="1200" baseline="0" dirty="0" smtClean="0">
                <a:solidFill>
                  <a:schemeClr val="tx1"/>
                </a:solidFill>
                <a:latin typeface="+mn-lt"/>
                <a:ea typeface="+mn-ea"/>
                <a:cs typeface="+mn-cs"/>
              </a:rPr>
              <a:t> </a:t>
            </a:r>
            <a:r>
              <a:rPr lang="en-US" sz="4000" kern="1200" dirty="0" smtClean="0">
                <a:solidFill>
                  <a:schemeClr val="tx1"/>
                </a:solidFill>
                <a:latin typeface="+mn-lt"/>
                <a:ea typeface="+mn-ea"/>
                <a:cs typeface="+mn-cs"/>
              </a:rPr>
              <a:t>confirm that a property and any buildings on it</a:t>
            </a:r>
            <a:r>
              <a:rPr lang="en-US" sz="4000" kern="1200" baseline="0" dirty="0" smtClean="0">
                <a:solidFill>
                  <a:schemeClr val="tx1"/>
                </a:solidFill>
                <a:latin typeface="+mn-lt"/>
                <a:ea typeface="+mn-ea"/>
                <a:cs typeface="+mn-cs"/>
              </a:rPr>
              <a:t> have received permits and are </a:t>
            </a:r>
            <a:r>
              <a:rPr lang="en-US" sz="4000" kern="1200" dirty="0" smtClean="0">
                <a:solidFill>
                  <a:schemeClr val="tx1"/>
                </a:solidFill>
                <a:latin typeface="+mn-lt"/>
                <a:ea typeface="+mn-ea"/>
                <a:cs typeface="+mn-cs"/>
              </a:rPr>
              <a:t>compliant with R.M. bylaws</a:t>
            </a:r>
            <a:r>
              <a:rPr lang="en-US" sz="4000" kern="1200" baseline="0" dirty="0" smtClean="0">
                <a:solidFill>
                  <a:schemeClr val="tx1"/>
                </a:solidFill>
                <a:latin typeface="+mn-lt"/>
                <a:ea typeface="+mn-ea"/>
                <a:cs typeface="+mn-cs"/>
              </a:rPr>
              <a:t> and</a:t>
            </a:r>
            <a:r>
              <a:rPr lang="en-US" sz="4000" kern="1200" dirty="0" smtClean="0">
                <a:solidFill>
                  <a:schemeClr val="tx1"/>
                </a:solidFill>
                <a:latin typeface="+mn-lt"/>
                <a:ea typeface="+mn-ea"/>
                <a:cs typeface="+mn-cs"/>
              </a:rPr>
              <a:t> setbacks. These are usually requested during real estate transactions</a:t>
            </a:r>
            <a:r>
              <a:rPr lang="en-US" sz="4000" kern="1200" baseline="0" dirty="0" smtClean="0">
                <a:solidFill>
                  <a:schemeClr val="tx1"/>
                </a:solidFill>
                <a:latin typeface="+mn-lt"/>
                <a:ea typeface="+mn-ea"/>
                <a:cs typeface="+mn-cs"/>
              </a:rPr>
              <a:t> and are recommended for residential, agriculture and commercial/industrial properties. </a:t>
            </a:r>
            <a:endParaRPr lang="en-US" sz="40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40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4000" kern="1200" dirty="0" smtClean="0">
                <a:solidFill>
                  <a:schemeClr val="tx1"/>
                </a:solidFill>
                <a:latin typeface="+mn-lt"/>
                <a:ea typeface="+mn-ea"/>
                <a:cs typeface="+mn-cs"/>
              </a:rPr>
              <a:t>An approved development permit is required in almost all instances in order to begin developing property or running a business. The RM has two development permit categories – permitted uses, which staff approve, and discretionary uses, which require Council approval. </a:t>
            </a: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40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4000" kern="1200" dirty="0" smtClean="0">
                <a:solidFill>
                  <a:schemeClr val="tx1"/>
                </a:solidFill>
                <a:latin typeface="+mn-lt"/>
                <a:ea typeface="+mn-ea"/>
                <a:cs typeface="+mn-cs"/>
              </a:rPr>
              <a:t>Building permits differ from development permits in that they are required for construction and are reviewed </a:t>
            </a:r>
            <a:r>
              <a:rPr lang="en-US" sz="4000" kern="1200" baseline="0" dirty="0" smtClean="0">
                <a:solidFill>
                  <a:schemeClr val="tx1"/>
                </a:solidFill>
                <a:latin typeface="+mn-lt"/>
                <a:ea typeface="+mn-ea"/>
                <a:cs typeface="+mn-cs"/>
              </a:rPr>
              <a:t>for building code compliance. </a:t>
            </a:r>
            <a:r>
              <a:rPr lang="en-US" sz="4000" kern="1200" dirty="0" smtClean="0">
                <a:solidFill>
                  <a:schemeClr val="tx1"/>
                </a:solidFill>
                <a:latin typeface="+mn-lt"/>
                <a:ea typeface="+mn-ea"/>
                <a:cs typeface="+mn-cs"/>
              </a:rPr>
              <a:t/>
            </a:r>
            <a:br>
              <a:rPr lang="en-US" sz="4000" kern="1200" dirty="0" smtClean="0">
                <a:solidFill>
                  <a:schemeClr val="tx1"/>
                </a:solidFill>
                <a:latin typeface="+mn-lt"/>
                <a:ea typeface="+mn-ea"/>
                <a:cs typeface="+mn-cs"/>
              </a:rPr>
            </a:br>
            <a:endParaRPr lang="en-US" sz="4000" kern="1200" dirty="0" smtClean="0">
              <a:solidFill>
                <a:schemeClr val="tx1"/>
              </a:solidFill>
              <a:latin typeface="+mn-lt"/>
              <a:ea typeface="+mn-ea"/>
              <a:cs typeface="+mn-cs"/>
            </a:endParaRPr>
          </a:p>
          <a:p>
            <a:pPr marL="124561" marR="0" lvl="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CA" sz="4000" kern="1200" dirty="0" smtClean="0">
                <a:solidFill>
                  <a:schemeClr val="tx1"/>
                </a:solidFill>
                <a:latin typeface="+mn-lt"/>
                <a:ea typeface="+mn-ea"/>
                <a:cs typeface="+mn-cs"/>
              </a:rPr>
              <a:t>Basic Development Review</a:t>
            </a:r>
            <a:r>
              <a:rPr lang="en-US" sz="4000" kern="1200" dirty="0" smtClean="0">
                <a:solidFill>
                  <a:schemeClr val="tx1"/>
                </a:solidFill>
                <a:latin typeface="+mn-lt"/>
                <a:ea typeface="+mn-ea"/>
                <a:cs typeface="+mn-cs"/>
              </a:rPr>
              <a:t>s are required for single parcel subdivision or rezoning</a:t>
            </a:r>
            <a:r>
              <a:rPr lang="en-US" sz="4000" kern="1200" baseline="0" dirty="0" smtClean="0">
                <a:solidFill>
                  <a:schemeClr val="tx1"/>
                </a:solidFill>
                <a:latin typeface="+mn-lt"/>
                <a:ea typeface="+mn-ea"/>
                <a:cs typeface="+mn-cs"/>
              </a:rPr>
              <a:t> </a:t>
            </a:r>
            <a:r>
              <a:rPr lang="en-US" sz="4000" kern="1200" dirty="0" smtClean="0">
                <a:solidFill>
                  <a:schemeClr val="tx1"/>
                </a:solidFill>
                <a:latin typeface="+mn-lt"/>
                <a:ea typeface="+mn-ea"/>
                <a:cs typeface="+mn-cs"/>
              </a:rPr>
              <a:t>applications. They</a:t>
            </a:r>
            <a:r>
              <a:rPr lang="en-US" sz="4000" kern="1200" baseline="0" dirty="0" smtClean="0">
                <a:solidFill>
                  <a:schemeClr val="tx1"/>
                </a:solidFill>
                <a:latin typeface="+mn-lt"/>
                <a:ea typeface="+mn-ea"/>
                <a:cs typeface="+mn-cs"/>
              </a:rPr>
              <a:t> are intended to provide information on the site including servicing and confirmation of a safe, buildable area on the property.</a:t>
            </a:r>
            <a:r>
              <a:rPr lang="en-US" sz="4000" kern="1200" dirty="0" smtClean="0">
                <a:solidFill>
                  <a:schemeClr val="tx1"/>
                </a:solidFill>
                <a:latin typeface="+mn-lt"/>
                <a:ea typeface="+mn-ea"/>
                <a:cs typeface="+mn-cs"/>
              </a:rPr>
              <a:t> </a:t>
            </a:r>
          </a:p>
          <a:p>
            <a:pPr marL="124561" marR="0" lvl="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4000" dirty="0" smtClean="0"/>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4000" kern="1200" dirty="0" smtClean="0">
                <a:solidFill>
                  <a:schemeClr val="tx1"/>
                </a:solidFill>
                <a:latin typeface="+mn-lt"/>
                <a:ea typeface="+mn-ea"/>
                <a:cs typeface="+mn-cs"/>
              </a:rPr>
              <a:t>Comprehensive Dev Reviews are required to rezone or subdivide land for multi-parcel country residential, commercial, industrial, or recreational purposes. They are more in depth and detailed than the BDRs I just spoke about as they often require technical studies such as a Traffic Impact Assessment or Geotechnical Report. </a:t>
            </a: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endParaRPr lang="en-US" sz="4000" kern="1200" dirty="0" smtClean="0">
              <a:solidFill>
                <a:schemeClr val="tx1"/>
              </a:solidFill>
              <a:latin typeface="+mn-lt"/>
              <a:ea typeface="+mn-ea"/>
              <a:cs typeface="+mn-cs"/>
            </a:endParaRPr>
          </a:p>
          <a:p>
            <a:pPr marL="124561" marR="0" indent="-124561" algn="l" defTabSz="914400" rtl="0" eaLnBrk="1" fontAlgn="auto" latinLnBrk="0" hangingPunct="1">
              <a:lnSpc>
                <a:spcPct val="150000"/>
              </a:lnSpc>
              <a:spcBef>
                <a:spcPts val="0"/>
              </a:spcBef>
              <a:spcAft>
                <a:spcPts val="0"/>
              </a:spcAft>
              <a:buClrTx/>
              <a:buSzTx/>
              <a:buFont typeface="Arial" pitchFamily="34" charset="0"/>
              <a:buChar char="•"/>
              <a:tabLst/>
              <a:defRPr/>
            </a:pPr>
            <a:r>
              <a:rPr lang="en-CA" sz="4000" kern="1200" dirty="0" smtClean="0">
                <a:solidFill>
                  <a:schemeClr val="tx1"/>
                </a:solidFill>
                <a:latin typeface="+mn-lt"/>
                <a:ea typeface="+mn-ea"/>
                <a:cs typeface="+mn-cs"/>
              </a:rPr>
              <a:t>Bylaw amendments take on two forms within the R.M. Text amendments to our bylaws are required when a development standard needs changing in the Official Community Plan or Zoning Bylaw. Map amendments are done when rezoning takes place to official change and illustrate the zoning of a property.</a:t>
            </a:r>
            <a:endParaRPr lang="en-US"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098309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rPr>
              <a:t>I will now touch</a:t>
            </a:r>
            <a:r>
              <a:rPr lang="en-CA" sz="2000" baseline="0" dirty="0" smtClean="0">
                <a:solidFill>
                  <a:schemeClr val="tx1"/>
                </a:solidFill>
              </a:rPr>
              <a:t> on some of our planning and development related statistics over the past few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smtClean="0">
                <a:solidFill>
                  <a:schemeClr val="tx1"/>
                </a:solidFill>
              </a:rPr>
              <a:t>Last year Corman</a:t>
            </a:r>
            <a:r>
              <a:rPr lang="en-CA" sz="2000" baseline="0" dirty="0" smtClean="0">
                <a:solidFill>
                  <a:schemeClr val="tx1"/>
                </a:solidFill>
              </a:rPr>
              <a:t> Park</a:t>
            </a:r>
            <a:r>
              <a:rPr lang="en-CA" sz="2000" dirty="0" smtClean="0">
                <a:solidFill>
                  <a:schemeClr val="tx1"/>
                </a:solidFill>
              </a:rPr>
              <a:t> approved 71 subdivisions; which was up 20% </a:t>
            </a:r>
            <a:r>
              <a:rPr lang="en-CA" sz="2000" baseline="0" dirty="0" smtClean="0">
                <a:solidFill>
                  <a:schemeClr val="tx1"/>
                </a:solidFill>
              </a:rPr>
              <a:t>over 2015. Since 2013 we have seen steady subdivision approval increases </a:t>
            </a:r>
            <a:r>
              <a:rPr lang="en-CA" sz="2000" dirty="0" smtClean="0">
                <a:solidFill>
                  <a:schemeClr val="tx1"/>
                </a:solidFill>
              </a:rPr>
              <a:t>due to our 5 per ¼ or 3 per 80 residential subdivision policies and</a:t>
            </a:r>
            <a:r>
              <a:rPr lang="en-CA" sz="2000" baseline="0" dirty="0" smtClean="0">
                <a:solidFill>
                  <a:schemeClr val="tx1"/>
                </a:solidFill>
              </a:rPr>
              <a:t> new multi parcel developments</a:t>
            </a:r>
            <a:r>
              <a:rPr lang="en-CA" sz="2000" dirty="0" smtClean="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0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000" baseline="0" dirty="0" smtClean="0">
                <a:solidFill>
                  <a:schemeClr val="tx1"/>
                </a:solidFill>
              </a:rPr>
              <a:t>As of September 30 of this year, we have approved </a:t>
            </a:r>
            <a:r>
              <a:rPr lang="en-CA" sz="2000" b="0" baseline="0" dirty="0" smtClean="0">
                <a:solidFill>
                  <a:srgbClr val="FF0000"/>
                </a:solidFill>
              </a:rPr>
              <a:t>45</a:t>
            </a:r>
            <a:r>
              <a:rPr lang="en-CA" sz="2000" baseline="0" dirty="0" smtClean="0">
                <a:solidFill>
                  <a:schemeClr val="tx1"/>
                </a:solidFill>
              </a:rPr>
              <a:t> subdivisions, with another </a:t>
            </a:r>
            <a:r>
              <a:rPr lang="en-CA" sz="2000" b="0" baseline="0" dirty="0" smtClean="0">
                <a:solidFill>
                  <a:schemeClr val="tx1"/>
                </a:solidFill>
              </a:rPr>
              <a:t>17 currently under review</a:t>
            </a:r>
            <a:r>
              <a:rPr lang="en-CA" sz="2000" baseline="0" dirty="0" smtClean="0">
                <a:solidFill>
                  <a:schemeClr val="tx1"/>
                </a:solidFill>
              </a:rPr>
              <a:t>.  </a:t>
            </a:r>
            <a:br>
              <a:rPr lang="en-CA" sz="2000" baseline="0" dirty="0" smtClean="0">
                <a:solidFill>
                  <a:schemeClr val="tx1"/>
                </a:solidFill>
              </a:rPr>
            </a:br>
            <a:endParaRPr lang="en-CA" sz="2000" baseline="0" dirty="0" smtClean="0">
              <a:solidFill>
                <a:schemeClr val="tx1"/>
              </a:solidFill>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37</a:t>
            </a:fld>
            <a:endParaRPr lang="en-US"/>
          </a:p>
        </p:txBody>
      </p:sp>
    </p:spTree>
    <p:extLst>
      <p:ext uri="{BB962C8B-B14F-4D97-AF65-F5344CB8AC3E}">
        <p14:creationId xmlns:p14="http://schemas.microsoft.com/office/powerpoint/2010/main" val="2000418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800" b="0" i="0" u="none" strike="noStrike" kern="1200" baseline="0" dirty="0" smtClean="0">
                <a:solidFill>
                  <a:schemeClr val="tx1"/>
                </a:solidFill>
                <a:latin typeface="+mn-lt"/>
                <a:ea typeface="+mn-ea"/>
                <a:cs typeface="+mn-cs"/>
              </a:rPr>
              <a:t>The R.M. issued a total of 282 development permits in 2016 which included permitted and discretionary use. That too was up 20% over 2015.</a:t>
            </a:r>
            <a:r>
              <a:rPr lang="en-CA" sz="1800" baseline="0" dirty="0" smtClean="0">
                <a:solidFill>
                  <a:prstClr val="black"/>
                </a:solidFill>
              </a:rPr>
              <a:t> 2016 was our busiest year of the past five years in terms of subdivisions and permits. </a:t>
            </a:r>
            <a:endParaRPr lang="en-CA" sz="18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8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800" dirty="0" smtClean="0">
                <a:solidFill>
                  <a:prstClr val="black"/>
                </a:solidFill>
              </a:rPr>
              <a:t>We’ve approved </a:t>
            </a:r>
            <a:r>
              <a:rPr lang="en-CA" sz="1800" b="0" dirty="0" smtClean="0">
                <a:solidFill>
                  <a:prstClr val="black"/>
                </a:solidFill>
              </a:rPr>
              <a:t>209</a:t>
            </a:r>
            <a:r>
              <a:rPr lang="en-CA" sz="1800" b="1" dirty="0" smtClean="0">
                <a:solidFill>
                  <a:prstClr val="black"/>
                </a:solidFill>
              </a:rPr>
              <a:t> </a:t>
            </a:r>
            <a:r>
              <a:rPr lang="en-CA" sz="1800" dirty="0" smtClean="0">
                <a:solidFill>
                  <a:prstClr val="black"/>
                </a:solidFill>
              </a:rPr>
              <a:t>development</a:t>
            </a:r>
            <a:r>
              <a:rPr lang="en-CA" sz="1800" baseline="0" dirty="0" smtClean="0">
                <a:solidFill>
                  <a:prstClr val="black"/>
                </a:solidFill>
              </a:rPr>
              <a:t> permits as of the end of September which is about </a:t>
            </a:r>
            <a:r>
              <a:rPr lang="en-CA" sz="1800" b="0" baseline="0" dirty="0" smtClean="0"/>
              <a:t>75</a:t>
            </a:r>
            <a:r>
              <a:rPr lang="en-CA" sz="1800" b="0" baseline="0" dirty="0" smtClean="0">
                <a:solidFill>
                  <a:prstClr val="black"/>
                </a:solidFill>
              </a:rPr>
              <a:t>% </a:t>
            </a:r>
            <a:r>
              <a:rPr lang="en-CA" sz="1800" baseline="0" dirty="0" smtClean="0">
                <a:solidFill>
                  <a:prstClr val="black"/>
                </a:solidFill>
              </a:rPr>
              <a:t>of last year. </a:t>
            </a:r>
            <a:endParaRPr lang="en-CA" sz="1800"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8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38</a:t>
            </a:fld>
            <a:endParaRPr lang="en-US"/>
          </a:p>
        </p:txBody>
      </p:sp>
    </p:spTree>
    <p:extLst>
      <p:ext uri="{BB962C8B-B14F-4D97-AF65-F5344CB8AC3E}">
        <p14:creationId xmlns:p14="http://schemas.microsoft.com/office/powerpoint/2010/main" val="236727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dirty="0" smtClean="0">
                <a:solidFill>
                  <a:schemeClr val="tx1"/>
                </a:solidFill>
              </a:rPr>
              <a:t>We issued 211 building permits in 2016 which was up about 10% over</a:t>
            </a:r>
            <a:r>
              <a:rPr lang="en-CA" sz="1600" baseline="0" dirty="0" smtClean="0">
                <a:solidFill>
                  <a:schemeClr val="tx1"/>
                </a:solidFill>
              </a:rPr>
              <a:t> the year prior</a:t>
            </a:r>
            <a:r>
              <a:rPr lang="en-CA" sz="1600" dirty="0" smtClean="0">
                <a:solidFill>
                  <a:schemeClr val="tx1"/>
                </a:solidFill>
              </a:rPr>
              <a:t>.</a:t>
            </a:r>
            <a:r>
              <a:rPr lang="en-CA" sz="1600" baseline="0" dirty="0" smtClean="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baseline="0" dirty="0" smtClean="0">
                <a:solidFill>
                  <a:schemeClr val="tx1"/>
                </a:solidFill>
              </a:rPr>
              <a:t>This resulted in another strong construction year with a </a:t>
            </a:r>
            <a:r>
              <a:rPr lang="en-CA" sz="1600" dirty="0" smtClean="0">
                <a:solidFill>
                  <a:schemeClr val="tx1"/>
                </a:solidFill>
              </a:rPr>
              <a:t>value of almost </a:t>
            </a:r>
            <a:r>
              <a:rPr lang="en-CA" sz="1600" b="0" dirty="0" smtClean="0">
                <a:solidFill>
                  <a:schemeClr val="tx1"/>
                </a:solidFill>
              </a:rPr>
              <a:t>$63</a:t>
            </a:r>
            <a:r>
              <a:rPr lang="en-CA" sz="1600" b="0" baseline="0" dirty="0" smtClean="0">
                <a:solidFill>
                  <a:schemeClr val="tx1"/>
                </a:solidFill>
              </a:rPr>
              <a:t> million which g</a:t>
            </a:r>
            <a:r>
              <a:rPr lang="en-CA" sz="1600" b="0" dirty="0" smtClean="0">
                <a:solidFill>
                  <a:schemeClr val="tx1"/>
                </a:solidFill>
              </a:rPr>
              <a:t>enerated permit fees over</a:t>
            </a:r>
            <a:r>
              <a:rPr lang="en-CA" sz="1600" b="0" baseline="0" dirty="0" smtClean="0">
                <a:solidFill>
                  <a:schemeClr val="tx1"/>
                </a:solidFill>
              </a:rPr>
              <a:t> </a:t>
            </a:r>
            <a:r>
              <a:rPr lang="en-CA" sz="1600" b="0" dirty="0" smtClean="0">
                <a:solidFill>
                  <a:schemeClr val="tx1"/>
                </a:solidFill>
              </a:rPr>
              <a:t>$314,000.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600" dirty="0" smtClean="0">
                <a:solidFill>
                  <a:schemeClr val="tx1"/>
                </a:solidFill>
              </a:rPr>
              <a:t>As of the end of September</a:t>
            </a:r>
            <a:r>
              <a:rPr lang="en-CA" sz="1600" baseline="0" dirty="0" smtClean="0">
                <a:solidFill>
                  <a:schemeClr val="tx1"/>
                </a:solidFill>
              </a:rPr>
              <a:t> </a:t>
            </a:r>
            <a:r>
              <a:rPr lang="en-CA" sz="1600" dirty="0" smtClean="0">
                <a:solidFill>
                  <a:schemeClr val="tx1"/>
                </a:solidFill>
              </a:rPr>
              <a:t>this year we have</a:t>
            </a:r>
            <a:r>
              <a:rPr lang="en-CA" sz="1600" baseline="0" dirty="0" smtClean="0">
                <a:solidFill>
                  <a:schemeClr val="tx1"/>
                </a:solidFill>
              </a:rPr>
              <a:t> issued </a:t>
            </a:r>
            <a:r>
              <a:rPr lang="en-CA" sz="1600" b="0" baseline="0" dirty="0" smtClean="0">
                <a:solidFill>
                  <a:schemeClr val="tx1"/>
                </a:solidFill>
              </a:rPr>
              <a:t>149</a:t>
            </a:r>
            <a:r>
              <a:rPr lang="en-CA" sz="1600" baseline="0" dirty="0" smtClean="0">
                <a:solidFill>
                  <a:schemeClr val="tx1"/>
                </a:solidFill>
              </a:rPr>
              <a:t> building permits. I am not expecting total permit number counts to be as high as last year; however if you look at the screen you will see our current year to date value of construction and permit fees are already equalling last year. And we still have 1 quarter left to go this year. </a:t>
            </a:r>
            <a:endParaRPr lang="en-CA" sz="1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600" baseline="0" dirty="0" smtClean="0">
              <a:solidFill>
                <a:schemeClr val="tx1"/>
              </a:solidFill>
            </a:endParaRPr>
          </a:p>
          <a:p>
            <a:pPr lvl="0">
              <a:buFont typeface="Arial" pitchFamily="34" charset="0"/>
              <a:buNone/>
            </a:pPr>
            <a:r>
              <a:rPr lang="en-CA" sz="1600" dirty="0" smtClean="0">
                <a:solidFill>
                  <a:schemeClr val="tx1"/>
                </a:solidFill>
              </a:rPr>
              <a:t>Corman Park has maintained strong construction levels over the past 5 years and hasn’t experienced the same fluctuations as other municipalities.</a:t>
            </a:r>
          </a:p>
        </p:txBody>
      </p:sp>
      <p:sp>
        <p:nvSpPr>
          <p:cNvPr id="4" name="Slide Number Placeholder 3"/>
          <p:cNvSpPr>
            <a:spLocks noGrp="1"/>
          </p:cNvSpPr>
          <p:nvPr>
            <p:ph type="sldNum" sz="quarter" idx="10"/>
          </p:nvPr>
        </p:nvSpPr>
        <p:spPr/>
        <p:txBody>
          <a:bodyPr/>
          <a:lstStyle/>
          <a:p>
            <a:fld id="{8446C4F1-73A5-4D6D-853C-9E0AF10BCE62}" type="slidenum">
              <a:rPr lang="en-US" smtClean="0"/>
              <a:pPr/>
              <a:t>39</a:t>
            </a:fld>
            <a:endParaRPr lang="en-US"/>
          </a:p>
        </p:txBody>
      </p:sp>
    </p:spTree>
    <p:extLst>
      <p:ext uri="{BB962C8B-B14F-4D97-AF65-F5344CB8AC3E}">
        <p14:creationId xmlns:p14="http://schemas.microsoft.com/office/powerpoint/2010/main" val="13493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4</a:t>
            </a:fld>
            <a:endParaRPr lang="en-CA"/>
          </a:p>
        </p:txBody>
      </p:sp>
    </p:spTree>
    <p:extLst>
      <p:ext uri="{BB962C8B-B14F-4D97-AF65-F5344CB8AC3E}">
        <p14:creationId xmlns:p14="http://schemas.microsoft.com/office/powerpoint/2010/main" val="2923018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CA" sz="2200" baseline="0" dirty="0" smtClean="0">
                <a:solidFill>
                  <a:prstClr val="black"/>
                </a:solidFill>
              </a:rPr>
              <a:t>We have </a:t>
            </a:r>
            <a:r>
              <a:rPr lang="en-CA" sz="2200" b="0" baseline="0" dirty="0" smtClean="0">
                <a:solidFill>
                  <a:prstClr val="black"/>
                </a:solidFill>
              </a:rPr>
              <a:t>26 rezoning</a:t>
            </a:r>
            <a:r>
              <a:rPr lang="en-CA" sz="2400" b="0" dirty="0" smtClean="0">
                <a:solidFill>
                  <a:prstClr val="black"/>
                </a:solidFill>
              </a:rPr>
              <a:t> </a:t>
            </a:r>
            <a:r>
              <a:rPr lang="en-CA" sz="2400" dirty="0" smtClean="0">
                <a:solidFill>
                  <a:prstClr val="black"/>
                </a:solidFill>
              </a:rPr>
              <a:t>approvals YTD, with an </a:t>
            </a:r>
            <a:r>
              <a:rPr lang="en-CA" sz="2400" b="0" dirty="0" smtClean="0">
                <a:solidFill>
                  <a:prstClr val="black"/>
                </a:solidFill>
              </a:rPr>
              <a:t>9</a:t>
            </a:r>
            <a:r>
              <a:rPr lang="en-CA" sz="2400" dirty="0" smtClean="0">
                <a:solidFill>
                  <a:prstClr val="black"/>
                </a:solidFill>
              </a:rPr>
              <a:t> additional under review</a:t>
            </a:r>
          </a:p>
          <a:p>
            <a:pPr lvl="0"/>
            <a:endParaRPr lang="en-CA" sz="2400" dirty="0" smtClean="0">
              <a:solidFill>
                <a:prstClr val="black"/>
              </a:solidFill>
            </a:endParaRPr>
          </a:p>
          <a:p>
            <a:pPr lvl="0"/>
            <a:r>
              <a:rPr lang="en-CA" sz="2200" dirty="0" smtClean="0">
                <a:solidFill>
                  <a:prstClr val="black"/>
                </a:solidFill>
              </a:rPr>
              <a:t>Over the past number of years we have made numerous</a:t>
            </a:r>
            <a:r>
              <a:rPr lang="en-CA" sz="2200" baseline="0" dirty="0" smtClean="0">
                <a:solidFill>
                  <a:prstClr val="black"/>
                </a:solidFill>
              </a:rPr>
              <a:t> </a:t>
            </a:r>
            <a:r>
              <a:rPr lang="en-CA" sz="2200" dirty="0" smtClean="0">
                <a:solidFill>
                  <a:prstClr val="black"/>
                </a:solidFill>
              </a:rPr>
              <a:t>textual amendments to our planning policy</a:t>
            </a:r>
            <a:r>
              <a:rPr lang="en-CA" sz="2200" baseline="0" dirty="0" smtClean="0">
                <a:solidFill>
                  <a:prstClr val="black"/>
                </a:solidFill>
              </a:rPr>
              <a:t> documents. </a:t>
            </a:r>
            <a:r>
              <a:rPr lang="en-CA" sz="2200" dirty="0" smtClean="0">
                <a:solidFill>
                  <a:prstClr val="black"/>
                </a:solidFill>
              </a:rPr>
              <a:t>Some of more notable policy amendments from this year</a:t>
            </a:r>
            <a:r>
              <a:rPr lang="en-CA" sz="2200" baseline="0" dirty="0" smtClean="0">
                <a:solidFill>
                  <a:prstClr val="black"/>
                </a:solidFill>
              </a:rPr>
              <a:t> </a:t>
            </a:r>
            <a:r>
              <a:rPr lang="en-CA" sz="2200" dirty="0" smtClean="0">
                <a:solidFill>
                  <a:prstClr val="black"/>
                </a:solidFill>
              </a:rPr>
              <a:t>include:</a:t>
            </a:r>
          </a:p>
          <a:p>
            <a:pPr lvl="0"/>
            <a:endParaRPr lang="en-CA" sz="2200" dirty="0" smtClean="0">
              <a:solidFill>
                <a:prstClr val="black"/>
              </a:solidFill>
            </a:endParaRPr>
          </a:p>
          <a:p>
            <a:pPr lvl="1"/>
            <a:r>
              <a:rPr lang="en-CA" sz="1800" dirty="0" smtClean="0">
                <a:solidFill>
                  <a:prstClr val="black"/>
                </a:solidFill>
              </a:rPr>
              <a:t>Aggregate Resource Extraction Operation Time Limits</a:t>
            </a:r>
          </a:p>
          <a:p>
            <a:pPr lvl="2"/>
            <a:r>
              <a:rPr lang="en-CA" sz="1600" dirty="0" smtClean="0">
                <a:solidFill>
                  <a:prstClr val="black"/>
                </a:solidFill>
              </a:rPr>
              <a:t>Changed max. approval time from 2 years to 4 years (i.e. gravel pits)</a:t>
            </a:r>
          </a:p>
          <a:p>
            <a:pPr lvl="2"/>
            <a:endParaRPr lang="en-CA" sz="1600" dirty="0" smtClean="0">
              <a:solidFill>
                <a:prstClr val="black"/>
              </a:solidFill>
            </a:endParaRPr>
          </a:p>
          <a:p>
            <a:pPr lvl="1"/>
            <a:r>
              <a:rPr lang="en-CA" sz="1800" dirty="0" smtClean="0">
                <a:solidFill>
                  <a:prstClr val="black"/>
                </a:solidFill>
              </a:rPr>
              <a:t>Work Camps &amp; Other Temporary Uses</a:t>
            </a:r>
          </a:p>
          <a:p>
            <a:pPr lvl="2"/>
            <a:r>
              <a:rPr lang="en-CA" sz="1600" dirty="0" smtClean="0">
                <a:solidFill>
                  <a:prstClr val="black"/>
                </a:solidFill>
              </a:rPr>
              <a:t>Allowed a work camp to be located temporarily in the R.M. </a:t>
            </a:r>
          </a:p>
          <a:p>
            <a:pPr lvl="2"/>
            <a:r>
              <a:rPr lang="en-CA" sz="1600" dirty="0" smtClean="0">
                <a:solidFill>
                  <a:prstClr val="black"/>
                </a:solidFill>
              </a:rPr>
              <a:t>Provided for other types of temporary uses to be established subject to conditions and</a:t>
            </a:r>
            <a:r>
              <a:rPr lang="en-CA" sz="1600" baseline="0" dirty="0" smtClean="0">
                <a:solidFill>
                  <a:prstClr val="black"/>
                </a:solidFill>
              </a:rPr>
              <a:t> time limits </a:t>
            </a:r>
          </a:p>
          <a:p>
            <a:pPr lvl="2"/>
            <a:endParaRPr lang="en-CA" sz="1600" dirty="0" smtClean="0">
              <a:solidFill>
                <a:prstClr val="black"/>
              </a:solidFill>
            </a:endParaRPr>
          </a:p>
          <a:p>
            <a:pPr lvl="1"/>
            <a:r>
              <a:rPr lang="en-CA" sz="1800" dirty="0" smtClean="0">
                <a:solidFill>
                  <a:prstClr val="black"/>
                </a:solidFill>
              </a:rPr>
              <a:t>Industrial Districts</a:t>
            </a:r>
          </a:p>
          <a:p>
            <a:pPr lvl="2"/>
            <a:r>
              <a:rPr lang="en-CA" sz="1600" dirty="0" smtClean="0">
                <a:solidFill>
                  <a:prstClr val="black"/>
                </a:solidFill>
              </a:rPr>
              <a:t>Created new business, light and heavy industrial Zoning Districts</a:t>
            </a:r>
          </a:p>
          <a:p>
            <a:pPr lvl="2"/>
            <a:r>
              <a:rPr lang="en-CA" sz="1600" dirty="0" smtClean="0">
                <a:solidFill>
                  <a:prstClr val="black"/>
                </a:solidFill>
              </a:rPr>
              <a:t>Created new allowable uses</a:t>
            </a:r>
          </a:p>
          <a:p>
            <a:pPr lvl="2"/>
            <a:r>
              <a:rPr lang="en-CA" sz="1600" dirty="0" smtClean="0">
                <a:solidFill>
                  <a:prstClr val="black"/>
                </a:solidFill>
              </a:rPr>
              <a:t>Reduced minimum lot sizes</a:t>
            </a:r>
            <a:r>
              <a:rPr lang="en-CA" sz="1600" baseline="0" dirty="0" smtClean="0">
                <a:solidFill>
                  <a:prstClr val="black"/>
                </a:solidFill>
              </a:rPr>
              <a:t> to 2 acres </a:t>
            </a:r>
            <a:r>
              <a:rPr lang="en-CA" sz="1600" dirty="0" smtClean="0">
                <a:solidFill>
                  <a:prstClr val="black"/>
                </a:solidFill>
              </a:rPr>
              <a:t> </a:t>
            </a:r>
          </a:p>
          <a:p>
            <a:pPr lvl="2"/>
            <a:endParaRPr lang="en-CA" sz="1600" dirty="0" smtClean="0">
              <a:solidFill>
                <a:prstClr val="black"/>
              </a:solidFill>
            </a:endParaRPr>
          </a:p>
          <a:p>
            <a:pPr lvl="1"/>
            <a:r>
              <a:rPr lang="en-CA" sz="1800" dirty="0" smtClean="0">
                <a:solidFill>
                  <a:prstClr val="black"/>
                </a:solidFill>
              </a:rPr>
              <a:t>Intensive Livestock Operations </a:t>
            </a:r>
          </a:p>
          <a:p>
            <a:pPr lvl="2"/>
            <a:r>
              <a:rPr lang="en-CA" sz="1600" dirty="0" smtClean="0">
                <a:solidFill>
                  <a:prstClr val="black"/>
                </a:solidFill>
              </a:rPr>
              <a:t>Council is currently reviewing ILO setback distances and the use of co-existence agreements </a:t>
            </a:r>
          </a:p>
        </p:txBody>
      </p:sp>
      <p:sp>
        <p:nvSpPr>
          <p:cNvPr id="4" name="Slide Number Placeholder 3"/>
          <p:cNvSpPr>
            <a:spLocks noGrp="1"/>
          </p:cNvSpPr>
          <p:nvPr>
            <p:ph type="sldNum" sz="quarter" idx="10"/>
          </p:nvPr>
        </p:nvSpPr>
        <p:spPr/>
        <p:txBody>
          <a:bodyPr/>
          <a:lstStyle/>
          <a:p>
            <a:fld id="{8446C4F1-73A5-4D6D-853C-9E0AF10BCE62}" type="slidenum">
              <a:rPr lang="en-US" smtClean="0"/>
              <a:pPr/>
              <a:t>40</a:t>
            </a:fld>
            <a:endParaRPr lang="en-US"/>
          </a:p>
        </p:txBody>
      </p:sp>
    </p:spTree>
    <p:extLst>
      <p:ext uri="{BB962C8B-B14F-4D97-AF65-F5344CB8AC3E}">
        <p14:creationId xmlns:p14="http://schemas.microsoft.com/office/powerpoint/2010/main" val="164349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Char char="•"/>
            </a:pPr>
            <a:r>
              <a:rPr lang="en-US" sz="1200" dirty="0" smtClean="0"/>
              <a:t>Annexation, also referred to as ‘boundary alteration’ is the legal process of altering municipal boundaries to add territory from one municipality to another.  </a:t>
            </a:r>
            <a:r>
              <a:rPr lang="en-CA" sz="1200" dirty="0" smtClean="0"/>
              <a:t> </a:t>
            </a:r>
          </a:p>
          <a:p>
            <a:pPr algn="just">
              <a:buFont typeface="Arial" pitchFamily="34" charset="0"/>
              <a:buChar char="•"/>
            </a:pPr>
            <a:endParaRPr lang="en-CA" sz="1200" dirty="0" smtClean="0"/>
          </a:p>
          <a:p>
            <a:pPr algn="just">
              <a:buFont typeface="Arial" pitchFamily="34" charset="0"/>
              <a:buChar char="•"/>
            </a:pPr>
            <a:r>
              <a:rPr lang="en-US" sz="1200" dirty="0" smtClean="0"/>
              <a:t> Municipalities undertaking annexation can negotiate tax loss compensation or other agreements.</a:t>
            </a:r>
          </a:p>
          <a:p>
            <a:pPr algn="just">
              <a:buFont typeface="Arial" pitchFamily="34" charset="0"/>
              <a:buChar char="•"/>
            </a:pPr>
            <a:endParaRPr lang="en-CA" sz="1200" dirty="0" smtClean="0"/>
          </a:p>
          <a:p>
            <a:pPr algn="just">
              <a:buFont typeface="Arial" pitchFamily="34" charset="0"/>
              <a:buChar char="•"/>
            </a:pPr>
            <a:r>
              <a:rPr lang="en-CA" sz="1200" dirty="0" smtClean="0"/>
              <a:t> </a:t>
            </a:r>
            <a:r>
              <a:rPr lang="en-US" sz="1200" dirty="0" smtClean="0"/>
              <a:t>The Minister of Government Relations will make an approving order for the annexation to come into effect.</a:t>
            </a:r>
          </a:p>
          <a:p>
            <a:pPr algn="just">
              <a:buFont typeface="Arial" pitchFamily="34" charset="0"/>
              <a:buChar char="•"/>
            </a:pPr>
            <a:endParaRPr lang="en-US" sz="1200" dirty="0" smtClean="0"/>
          </a:p>
          <a:p>
            <a:pPr algn="just">
              <a:buFont typeface="Arial" pitchFamily="34" charset="0"/>
              <a:buChar char="•"/>
            </a:pPr>
            <a:r>
              <a:rPr lang="en-US" sz="1200" dirty="0" smtClean="0"/>
              <a:t> Upon the effective date of an approving order, the lands will transfer from the administrative jurisdiction of the R.M. to another municipality. </a:t>
            </a:r>
            <a:r>
              <a:rPr lang="en-CA" sz="1200" dirty="0" smtClean="0"/>
              <a:t> </a:t>
            </a:r>
          </a:p>
          <a:p>
            <a:pPr algn="just">
              <a:buFont typeface="Arial" pitchFamily="34" charset="0"/>
              <a:buChar char="•"/>
            </a:pPr>
            <a:endParaRPr lang="en-CA" sz="1200" dirty="0" smtClean="0"/>
          </a:p>
          <a:p>
            <a:pPr algn="just">
              <a:buFont typeface="Arial" pitchFamily="34" charset="0"/>
              <a:buChar char="•"/>
            </a:pPr>
            <a:r>
              <a:rPr lang="en-CA" sz="1200" dirty="0" smtClean="0"/>
              <a:t> The </a:t>
            </a:r>
            <a:r>
              <a:rPr lang="en-US" sz="1200" dirty="0" smtClean="0"/>
              <a:t>planning and zoning bylaws of the R.M. will follow the land until the annexing municipality amends its planning bylaws to ensure they appropriately cover the newly annexed area.</a:t>
            </a:r>
            <a:endParaRPr lang="en-CA" sz="1200" dirty="0" smtClean="0"/>
          </a:p>
          <a:p>
            <a:pPr algn="just"/>
            <a:endParaRPr lang="en-CA" sz="12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41</a:t>
            </a:fld>
            <a:endParaRPr lang="en-US"/>
          </a:p>
        </p:txBody>
      </p:sp>
    </p:spTree>
    <p:extLst>
      <p:ext uri="{BB962C8B-B14F-4D97-AF65-F5344CB8AC3E}">
        <p14:creationId xmlns:p14="http://schemas.microsoft.com/office/powerpoint/2010/main" val="2954373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just">
              <a:buFont typeface="Arial" pitchFamily="34" charset="0"/>
              <a:buChar char="•"/>
            </a:pPr>
            <a:r>
              <a:rPr lang="en-CA" sz="2000" dirty="0" smtClean="0"/>
              <a:t> The City of Martensville</a:t>
            </a:r>
            <a:r>
              <a:rPr lang="en-CA" sz="2000" baseline="0" dirty="0" smtClean="0"/>
              <a:t> and Town of </a:t>
            </a:r>
            <a:r>
              <a:rPr lang="en-CA" sz="2000" baseline="0" dirty="0" err="1" smtClean="0"/>
              <a:t>Dalmeny</a:t>
            </a:r>
            <a:r>
              <a:rPr lang="en-CA" sz="2000" baseline="0" dirty="0" smtClean="0"/>
              <a:t> </a:t>
            </a:r>
            <a:r>
              <a:rPr lang="en-CA" sz="2000" dirty="0" smtClean="0"/>
              <a:t>proposed boundary alteration in 2017.</a:t>
            </a:r>
          </a:p>
          <a:p>
            <a:pPr algn="just">
              <a:buFont typeface="Arial" pitchFamily="34" charset="0"/>
              <a:buChar char="•"/>
            </a:pPr>
            <a:endParaRPr lang="en-CA" sz="2000" dirty="0" smtClean="0"/>
          </a:p>
          <a:p>
            <a:pPr algn="just"/>
            <a:r>
              <a:rPr lang="en-CA" sz="2000" dirty="0" smtClean="0"/>
              <a:t>The R.M. and City of Martensville are still discussing the application</a:t>
            </a:r>
          </a:p>
          <a:p>
            <a:pPr algn="just"/>
            <a:endParaRPr lang="en-CA" sz="2000" dirty="0" smtClean="0"/>
          </a:p>
          <a:p>
            <a:pPr algn="just"/>
            <a:r>
              <a:rPr lang="en-CA" sz="2000" dirty="0" err="1" smtClean="0"/>
              <a:t>Dalmeny</a:t>
            </a:r>
            <a:r>
              <a:rPr lang="en-CA" sz="2000" baseline="0" dirty="0" smtClean="0"/>
              <a:t> proposed to annex approx. a ¼ section and a half east of the town. </a:t>
            </a:r>
            <a:r>
              <a:rPr lang="en-CA" sz="2000" dirty="0" smtClean="0"/>
              <a:t>The R.M. gave a complementary resolution on Monday for </a:t>
            </a:r>
            <a:r>
              <a:rPr lang="en-CA" sz="2000" dirty="0" err="1" smtClean="0"/>
              <a:t>Dalmeny’s</a:t>
            </a:r>
            <a:r>
              <a:rPr lang="en-CA" sz="2000" dirty="0" smtClean="0"/>
              <a:t> annexation subject to:</a:t>
            </a:r>
          </a:p>
          <a:p>
            <a:pPr lvl="1" algn="just"/>
            <a:r>
              <a:rPr lang="en-CA" sz="2000" dirty="0" smtClean="0"/>
              <a:t>Public notice of the proposed</a:t>
            </a:r>
            <a:r>
              <a:rPr lang="en-CA" sz="2000" baseline="0" dirty="0" smtClean="0"/>
              <a:t> annexation</a:t>
            </a:r>
            <a:r>
              <a:rPr lang="en-CA" sz="2000" dirty="0" smtClean="0"/>
              <a:t>;</a:t>
            </a:r>
          </a:p>
          <a:p>
            <a:pPr lvl="1" algn="just"/>
            <a:r>
              <a:rPr lang="en-CA" sz="2000" dirty="0" err="1" smtClean="0"/>
              <a:t>Dalmeny</a:t>
            </a:r>
            <a:r>
              <a:rPr lang="en-CA" sz="2000" dirty="0" smtClean="0"/>
              <a:t> paying tax loss compensation of $8,500</a:t>
            </a:r>
            <a:r>
              <a:rPr lang="en-CA" sz="2000" baseline="0" dirty="0" smtClean="0"/>
              <a:t> to the RM</a:t>
            </a:r>
            <a:endParaRPr lang="en-CA" sz="2000" dirty="0" smtClean="0"/>
          </a:p>
          <a:p>
            <a:pPr lvl="1" algn="just"/>
            <a:r>
              <a:rPr lang="en-CA" sz="2000" dirty="0" err="1" smtClean="0"/>
              <a:t>Dlameny</a:t>
            </a:r>
            <a:r>
              <a:rPr lang="en-CA" sz="2000" dirty="0" smtClean="0"/>
              <a:t> ensuring natural drainage is managed and any changes do not affect neighbouring</a:t>
            </a:r>
            <a:r>
              <a:rPr lang="en-CA" sz="2000" baseline="0" dirty="0" smtClean="0"/>
              <a:t> lands</a:t>
            </a:r>
            <a:r>
              <a:rPr lang="en-CA" sz="2000" dirty="0" smtClean="0"/>
              <a:t>;</a:t>
            </a:r>
          </a:p>
          <a:p>
            <a:pPr lvl="1" algn="just"/>
            <a:r>
              <a:rPr lang="en-CA" sz="2000" dirty="0" smtClean="0"/>
              <a:t>Agreement to waive</a:t>
            </a:r>
            <a:r>
              <a:rPr lang="en-CA" sz="2000" baseline="0" dirty="0" smtClean="0"/>
              <a:t> the setback </a:t>
            </a:r>
            <a:r>
              <a:rPr lang="en-CA" sz="2000" dirty="0" smtClean="0"/>
              <a:t>for expansion to a nearby ILO if applied for</a:t>
            </a:r>
          </a:p>
          <a:p>
            <a:pPr lvl="1" algn="just"/>
            <a:endParaRPr lang="en-CA" sz="2000" dirty="0" smtClean="0"/>
          </a:p>
          <a:p>
            <a:pPr algn="just"/>
            <a:r>
              <a:rPr lang="en-CA" sz="2000" dirty="0" smtClean="0"/>
              <a:t>The annexations are not in effect yet</a:t>
            </a:r>
          </a:p>
          <a:p>
            <a:pPr algn="just"/>
            <a:endParaRPr lang="en-CA" sz="2000"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42</a:t>
            </a:fld>
            <a:endParaRPr lang="en-US"/>
          </a:p>
        </p:txBody>
      </p:sp>
    </p:spTree>
    <p:extLst>
      <p:ext uri="{BB962C8B-B14F-4D97-AF65-F5344CB8AC3E}">
        <p14:creationId xmlns:p14="http://schemas.microsoft.com/office/powerpoint/2010/main" val="1379144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just">
              <a:buFont typeface="Arial" pitchFamily="34" charset="0"/>
              <a:buChar char="•"/>
            </a:pPr>
            <a:r>
              <a:rPr lang="en-CA" sz="1200" dirty="0" smtClean="0"/>
              <a:t> I</a:t>
            </a:r>
            <a:r>
              <a:rPr lang="en-CA" sz="1200" baseline="0" dirty="0" smtClean="0"/>
              <a:t> am now going to talk about some upcoming projects</a:t>
            </a:r>
          </a:p>
          <a:p>
            <a:pPr algn="just">
              <a:buFont typeface="Arial" pitchFamily="34" charset="0"/>
              <a:buChar char="•"/>
            </a:pPr>
            <a:endParaRPr lang="en-CA" sz="1200" baseline="0" dirty="0" smtClean="0"/>
          </a:p>
          <a:p>
            <a:pPr algn="just">
              <a:buFont typeface="Arial" pitchFamily="34" charset="0"/>
              <a:buChar char="•"/>
            </a:pPr>
            <a:r>
              <a:rPr lang="en-CA" sz="1200" dirty="0" smtClean="0"/>
              <a:t>During the “5 per Quarter/3 per 80 acre” bylaw process the Water Security Agency recommended undertaking hydraulic modeling of the S. </a:t>
            </a:r>
            <a:r>
              <a:rPr lang="en-CA" sz="1200" dirty="0" err="1" smtClean="0"/>
              <a:t>Sask</a:t>
            </a:r>
            <a:r>
              <a:rPr lang="en-CA" sz="1200" dirty="0" smtClean="0"/>
              <a:t> River flood plain. This would better determine areas of floodway</a:t>
            </a:r>
            <a:r>
              <a:rPr lang="en-CA" sz="1200" baseline="0" dirty="0" smtClean="0"/>
              <a:t> (no development) and flood fringe (development allowed). Council decided at that time not to do the study.</a:t>
            </a:r>
            <a:endParaRPr lang="en-CA" sz="1200" dirty="0" smtClean="0"/>
          </a:p>
          <a:p>
            <a:pPr algn="just">
              <a:buFont typeface="Arial" pitchFamily="34" charset="0"/>
              <a:buChar char="•"/>
            </a:pPr>
            <a:endParaRPr lang="en-CA" sz="1200" dirty="0" smtClean="0"/>
          </a:p>
          <a:p>
            <a:pPr algn="just">
              <a:buFont typeface="Arial" pitchFamily="34" charset="0"/>
              <a:buChar char="•"/>
            </a:pPr>
            <a:r>
              <a:rPr lang="en-CA" sz="1200" dirty="0" smtClean="0"/>
              <a:t> In June 2016, WSA contacted the R.M. to submit an application under the National Disaster Assistance Program which is administered by Public Safety Canada. The</a:t>
            </a:r>
            <a:r>
              <a:rPr lang="en-CA" sz="1200" baseline="0" dirty="0" smtClean="0"/>
              <a:t> submission would have the province and federal governments pay for the study on behalf of the RM.</a:t>
            </a:r>
            <a:r>
              <a:rPr lang="en-CA" sz="1200" dirty="0" smtClean="0"/>
              <a:t>   </a:t>
            </a:r>
          </a:p>
          <a:p>
            <a:pPr algn="just">
              <a:buFont typeface="Arial" pitchFamily="34" charset="0"/>
              <a:buChar char="•"/>
            </a:pPr>
            <a:endParaRPr lang="en-CA" sz="1200" dirty="0" smtClean="0"/>
          </a:p>
          <a:p>
            <a:pPr algn="just">
              <a:buFont typeface="Arial" pitchFamily="34" charset="0"/>
              <a:buChar char="•"/>
            </a:pPr>
            <a:r>
              <a:rPr lang="en-CA" sz="1200" dirty="0" smtClean="0"/>
              <a:t> While the initial funding request was successful, there were delays with WSA confirming their provincial involvement in the project.</a:t>
            </a:r>
          </a:p>
          <a:p>
            <a:pPr algn="just">
              <a:buFont typeface="Arial" pitchFamily="34" charset="0"/>
              <a:buChar char="•"/>
            </a:pPr>
            <a:endParaRPr lang="en-CA" sz="1200" dirty="0" smtClean="0"/>
          </a:p>
          <a:p>
            <a:pPr algn="just">
              <a:buFont typeface="Arial" pitchFamily="34" charset="0"/>
              <a:buChar char="•"/>
            </a:pPr>
            <a:r>
              <a:rPr lang="en-CA" sz="1200" dirty="0" smtClean="0"/>
              <a:t> This</a:t>
            </a:r>
            <a:r>
              <a:rPr lang="en-CA" sz="1200" baseline="0" dirty="0" smtClean="0"/>
              <a:t> fall the fed </a:t>
            </a:r>
            <a:r>
              <a:rPr lang="en-CA" sz="1200" baseline="0" dirty="0" err="1" smtClean="0"/>
              <a:t>govn’t</a:t>
            </a:r>
            <a:r>
              <a:rPr lang="en-CA" sz="1200" baseline="0" dirty="0" smtClean="0"/>
              <a:t> agreed to allow the R.M. to take over the province’s portion of funding since they wouldn’t commit. The RM will be leading the project to </a:t>
            </a:r>
            <a:r>
              <a:rPr lang="en-CA" sz="1200" dirty="0" smtClean="0"/>
              <a:t>produce flood mapping for the South Saskatchewan River/Moon Lake area. </a:t>
            </a:r>
          </a:p>
          <a:p>
            <a:pPr algn="just">
              <a:buFont typeface="Arial" pitchFamily="34" charset="0"/>
              <a:buChar char="•"/>
            </a:pPr>
            <a:endParaRPr lang="en-CA" sz="1200" dirty="0" smtClean="0"/>
          </a:p>
          <a:p>
            <a:pPr algn="just">
              <a:buFont typeface="Arial" pitchFamily="34" charset="0"/>
              <a:buChar char="•"/>
            </a:pPr>
            <a:r>
              <a:rPr lang="en-CA" sz="1200" dirty="0" smtClean="0"/>
              <a:t>The total</a:t>
            </a:r>
            <a:r>
              <a:rPr lang="en-CA" sz="1200" baseline="0" dirty="0" smtClean="0"/>
              <a:t> project is estimated at $150,000 with half paid for by the federal </a:t>
            </a:r>
            <a:r>
              <a:rPr lang="en-CA" sz="1200" baseline="0" dirty="0" err="1" smtClean="0"/>
              <a:t>govn’t</a:t>
            </a:r>
            <a:r>
              <a:rPr lang="en-CA" sz="1200" baseline="0" dirty="0" smtClean="0"/>
              <a:t>.</a:t>
            </a:r>
            <a:endParaRPr lang="en-CA" sz="1200" dirty="0" smtClean="0"/>
          </a:p>
          <a:p>
            <a:pPr algn="just">
              <a:buFont typeface="Arial" pitchFamily="34" charset="0"/>
              <a:buChar char="•"/>
            </a:pPr>
            <a:endParaRPr lang="en-CA" sz="1200" dirty="0" smtClean="0"/>
          </a:p>
          <a:p>
            <a:pPr algn="just">
              <a:buFont typeface="Arial" pitchFamily="34" charset="0"/>
              <a:buChar char="•"/>
            </a:pPr>
            <a:r>
              <a:rPr lang="en-CA" sz="1200" dirty="0" smtClean="0"/>
              <a:t> A Request for Proposals will be released shortly and the project is expected to kick off in January 2018.</a:t>
            </a:r>
          </a:p>
          <a:p>
            <a:pPr algn="just"/>
            <a:endParaRPr lang="en-CA" dirty="0" smtClean="0"/>
          </a:p>
        </p:txBody>
      </p:sp>
      <p:sp>
        <p:nvSpPr>
          <p:cNvPr id="4" name="Slide Number Placeholder 3"/>
          <p:cNvSpPr>
            <a:spLocks noGrp="1"/>
          </p:cNvSpPr>
          <p:nvPr>
            <p:ph type="sldNum" sz="quarter" idx="10"/>
          </p:nvPr>
        </p:nvSpPr>
        <p:spPr/>
        <p:txBody>
          <a:bodyPr/>
          <a:lstStyle/>
          <a:p>
            <a:fld id="{8446C4F1-73A5-4D6D-853C-9E0AF10BCE62}" type="slidenum">
              <a:rPr lang="en-US" smtClean="0"/>
              <a:pPr/>
              <a:t>43</a:t>
            </a:fld>
            <a:endParaRPr lang="en-US"/>
          </a:p>
        </p:txBody>
      </p:sp>
    </p:spTree>
    <p:extLst>
      <p:ext uri="{BB962C8B-B14F-4D97-AF65-F5344CB8AC3E}">
        <p14:creationId xmlns:p14="http://schemas.microsoft.com/office/powerpoint/2010/main" val="2992615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effectLst/>
                <a:latin typeface="+mn-lt"/>
                <a:ea typeface="+mn-ea"/>
                <a:cs typeface="+mn-cs"/>
              </a:rPr>
              <a:t>Council provided direction in February 2017 that three areas be prioritized to complete a drainage study to help with development, hazard mitigation</a:t>
            </a:r>
            <a:r>
              <a:rPr lang="en-CA" sz="1200" kern="1200" baseline="0" dirty="0" smtClean="0">
                <a:solidFill>
                  <a:schemeClr val="tx1"/>
                </a:solidFill>
                <a:effectLst/>
                <a:latin typeface="+mn-lt"/>
                <a:ea typeface="+mn-ea"/>
                <a:cs typeface="+mn-cs"/>
              </a:rPr>
              <a:t> and infrastructure servicing. The three areas consist of</a:t>
            </a:r>
            <a:r>
              <a:rPr lang="en-C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446C4F1-73A5-4D6D-853C-9E0AF10BCE62}" type="slidenum">
              <a:rPr lang="en-US" smtClean="0"/>
              <a:pPr/>
              <a:t>44</a:t>
            </a:fld>
            <a:endParaRPr lang="en-US"/>
          </a:p>
        </p:txBody>
      </p:sp>
    </p:spTree>
    <p:extLst>
      <p:ext uri="{BB962C8B-B14F-4D97-AF65-F5344CB8AC3E}">
        <p14:creationId xmlns:p14="http://schemas.microsoft.com/office/powerpoint/2010/main" val="3738185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effectLst/>
                <a:latin typeface="+mn-lt"/>
                <a:ea typeface="+mn-ea"/>
                <a:cs typeface="+mn-cs"/>
              </a:rPr>
              <a:t>the Highway No. 11/12 corridor</a:t>
            </a:r>
            <a:r>
              <a:rPr lang="en-CA" sz="1200" kern="1200" baseline="0" dirty="0" smtClean="0">
                <a:solidFill>
                  <a:schemeClr val="tx1"/>
                </a:solidFill>
                <a:effectLst/>
                <a:latin typeface="+mn-lt"/>
                <a:ea typeface="+mn-ea"/>
                <a:cs typeface="+mn-cs"/>
              </a:rPr>
              <a:t> towards </a:t>
            </a:r>
            <a:r>
              <a:rPr lang="en-CA" sz="1200" kern="1200" dirty="0" smtClean="0">
                <a:solidFill>
                  <a:schemeClr val="tx1"/>
                </a:solidFill>
                <a:effectLst/>
                <a:latin typeface="+mn-lt"/>
                <a:ea typeface="+mn-ea"/>
                <a:cs typeface="+mn-cs"/>
              </a:rPr>
              <a:t>North Corman Industrial area up to Warman &amp; </a:t>
            </a:r>
            <a:r>
              <a:rPr lang="en-CA" sz="1200" kern="1200" dirty="0" err="1" smtClean="0">
                <a:solidFill>
                  <a:schemeClr val="tx1"/>
                </a:solidFill>
                <a:effectLst/>
                <a:latin typeface="+mn-lt"/>
                <a:ea typeface="+mn-ea"/>
                <a:cs typeface="+mn-cs"/>
              </a:rPr>
              <a:t>M’ville</a:t>
            </a:r>
            <a:r>
              <a:rPr lang="en-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Highway No. 16 W corridor including BizHub/Yellowhead/Korpan Industrial areas; and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East Floral Industrial area on Highway No. 16 east</a:t>
            </a:r>
            <a:r>
              <a:rPr lang="en-CA" sz="1200" kern="1200" baseline="0" dirty="0" smtClean="0">
                <a:solidFill>
                  <a:schemeClr val="tx1"/>
                </a:solidFill>
                <a:effectLst/>
                <a:latin typeface="+mn-lt"/>
                <a:ea typeface="+mn-ea"/>
                <a:cs typeface="+mn-cs"/>
              </a:rPr>
              <a:t> near Floral Road.</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45</a:t>
            </a:fld>
            <a:endParaRPr lang="en-US"/>
          </a:p>
        </p:txBody>
      </p:sp>
    </p:spTree>
    <p:extLst>
      <p:ext uri="{BB962C8B-B14F-4D97-AF65-F5344CB8AC3E}">
        <p14:creationId xmlns:p14="http://schemas.microsoft.com/office/powerpoint/2010/main" val="2330912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effectLst/>
                <a:latin typeface="+mn-lt"/>
                <a:ea typeface="+mn-ea"/>
                <a:cs typeface="+mn-cs"/>
              </a:rPr>
              <a:t>The intent of the drainage study is to</a:t>
            </a: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identify existing drainage issues and catchment areas, </a:t>
            </a: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assess the impact of future development, </a:t>
            </a: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recommend drainage upgrades and </a:t>
            </a: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provide policies for future development.  </a:t>
            </a:r>
          </a:p>
          <a:p>
            <a:pPr marL="0" indent="0">
              <a:buFont typeface="Arial" panose="020B0604020202020204" pitchFamily="34" charset="0"/>
              <a:buNone/>
            </a:pP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r>
              <a:rPr lang="en-CA" sz="1200" kern="1200" dirty="0" smtClean="0">
                <a:solidFill>
                  <a:schemeClr val="tx1"/>
                </a:solidFill>
                <a:effectLst/>
                <a:latin typeface="+mn-lt"/>
                <a:ea typeface="+mn-ea"/>
                <a:cs typeface="+mn-cs"/>
              </a:rPr>
              <a:t>The study will be used to inform future studies or drainage works needed by the R.M. or private developers.  For example the study might confirm the location of needed culverts and the sizes needed to withstand flooding.  Another outcome of the study would be to identify appropriate development regulations for drainage such as the appropriate size of a storm pond used in the site design.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Funding with the Federation of Canadian Municipalities (FCM) is also been explored; FCM has confirmed that the project may be eligible for up to 80% of eligible costs.  R.M. Administration is in the process of applying for this funding and releasing a request for proposals to begin the project in</a:t>
            </a:r>
            <a:r>
              <a:rPr lang="en-CA" sz="1200" kern="1200" baseline="0" dirty="0" smtClean="0">
                <a:solidFill>
                  <a:schemeClr val="tx1"/>
                </a:solidFill>
                <a:effectLst/>
                <a:latin typeface="+mn-lt"/>
                <a:ea typeface="+mn-ea"/>
                <a:cs typeface="+mn-cs"/>
              </a:rPr>
              <a:t> 2018</a:t>
            </a:r>
            <a:r>
              <a:rPr lang="en-CA" sz="1200" kern="1200" dirty="0" smtClean="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46</a:t>
            </a:fld>
            <a:endParaRPr lang="en-US"/>
          </a:p>
        </p:txBody>
      </p:sp>
    </p:spTree>
    <p:extLst>
      <p:ext uri="{BB962C8B-B14F-4D97-AF65-F5344CB8AC3E}">
        <p14:creationId xmlns:p14="http://schemas.microsoft.com/office/powerpoint/2010/main" val="237956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800" dirty="0" smtClean="0"/>
              <a:t>Moving onto a transportation project</a:t>
            </a:r>
            <a:r>
              <a:rPr lang="en-US" sz="1800" baseline="0" dirty="0" smtClean="0"/>
              <a:t> I’ve spoke about over the past couple years, </a:t>
            </a:r>
            <a:r>
              <a:rPr lang="en-US" sz="1800" dirty="0" smtClean="0"/>
              <a:t>the Ministry of Highways &amp; Infrastructure</a:t>
            </a:r>
            <a:r>
              <a:rPr lang="en-US" sz="1800" kern="1200" dirty="0" smtClean="0">
                <a:solidFill>
                  <a:schemeClr val="tx1"/>
                </a:solidFill>
                <a:latin typeface="+mn-lt"/>
                <a:ea typeface="+mn-ea"/>
                <a:cs typeface="+mn-cs"/>
              </a:rPr>
              <a:t> has been undertaking</a:t>
            </a:r>
            <a:r>
              <a:rPr lang="en-US" sz="1800" kern="1200" baseline="0" dirty="0" smtClean="0">
                <a:solidFill>
                  <a:schemeClr val="tx1"/>
                </a:solidFill>
                <a:latin typeface="+mn-lt"/>
                <a:ea typeface="+mn-ea"/>
                <a:cs typeface="+mn-cs"/>
              </a:rPr>
              <a:t> work on setting the route for the </a:t>
            </a:r>
            <a:r>
              <a:rPr lang="en-US" sz="1800" kern="1200" dirty="0" smtClean="0">
                <a:solidFill>
                  <a:schemeClr val="tx1"/>
                </a:solidFill>
                <a:latin typeface="+mn-lt"/>
                <a:ea typeface="+mn-ea"/>
                <a:cs typeface="+mn-cs"/>
              </a:rPr>
              <a:t>Saskatoon Freeway,</a:t>
            </a:r>
            <a:r>
              <a:rPr lang="en-US" sz="1800" kern="1200" baseline="0" dirty="0" smtClean="0">
                <a:solidFill>
                  <a:schemeClr val="tx1"/>
                </a:solidFill>
                <a:latin typeface="+mn-lt"/>
                <a:ea typeface="+mn-ea"/>
                <a:cs typeface="+mn-cs"/>
              </a:rPr>
              <a:t> previously known as Perimeter Highway.</a:t>
            </a:r>
          </a:p>
          <a:p>
            <a:pPr>
              <a:buFont typeface="Arial" pitchFamily="34" charset="0"/>
              <a:buNone/>
            </a:pPr>
            <a:endParaRPr lang="en-US" sz="1800" kern="1200" baseline="0" dirty="0" smtClean="0">
              <a:solidFill>
                <a:schemeClr val="tx1"/>
              </a:solidFill>
              <a:latin typeface="+mn-lt"/>
              <a:ea typeface="+mn-ea"/>
              <a:cs typeface="+mn-cs"/>
            </a:endParaRPr>
          </a:p>
          <a:p>
            <a:pPr>
              <a:buFont typeface="Arial" pitchFamily="34" charset="0"/>
              <a:buNone/>
            </a:pPr>
            <a:r>
              <a:rPr lang="en-US" sz="1800" kern="1200" baseline="0" dirty="0" smtClean="0">
                <a:solidFill>
                  <a:schemeClr val="tx1"/>
                </a:solidFill>
                <a:latin typeface="+mn-lt"/>
                <a:ea typeface="+mn-ea"/>
                <a:cs typeface="+mn-cs"/>
              </a:rPr>
              <a:t>This map shows the northern portion of the route in red which was validated in 2014. Additional interchange design work and roadway details need to be done in the future by the province but generally the route is set in the north.  </a:t>
            </a:r>
          </a:p>
        </p:txBody>
      </p:sp>
      <p:sp>
        <p:nvSpPr>
          <p:cNvPr id="4" name="Slide Number Placeholder 3"/>
          <p:cNvSpPr>
            <a:spLocks noGrp="1"/>
          </p:cNvSpPr>
          <p:nvPr>
            <p:ph type="sldNum" sz="quarter" idx="10"/>
          </p:nvPr>
        </p:nvSpPr>
        <p:spPr/>
        <p:txBody>
          <a:bodyPr/>
          <a:lstStyle/>
          <a:p>
            <a:fld id="{CBB43AF9-B2B7-4EB3-95CA-FA8747140CB4}" type="slidenum">
              <a:rPr lang="en-CA" smtClean="0"/>
              <a:pPr/>
              <a:t>47</a:t>
            </a:fld>
            <a:endParaRPr lang="en-CA"/>
          </a:p>
        </p:txBody>
      </p:sp>
    </p:spTree>
    <p:extLst>
      <p:ext uri="{BB962C8B-B14F-4D97-AF65-F5344CB8AC3E}">
        <p14:creationId xmlns:p14="http://schemas.microsoft.com/office/powerpoint/2010/main" val="832570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Font typeface="Arial" pitchFamily="34" charset="0"/>
              <a:buNone/>
            </a:pPr>
            <a:r>
              <a:rPr lang="en-US" sz="2000" kern="1200" baseline="0" dirty="0" smtClean="0">
                <a:solidFill>
                  <a:schemeClr val="tx1"/>
                </a:solidFill>
                <a:latin typeface="+mn-lt"/>
                <a:ea typeface="+mn-ea"/>
                <a:cs typeface="+mn-cs"/>
              </a:rPr>
              <a:t>However, MHI raised concerns with the south part of the route in 2014. They began </a:t>
            </a:r>
            <a:r>
              <a:rPr lang="en-US" sz="2000" kern="1200" dirty="0" smtClean="0">
                <a:solidFill>
                  <a:schemeClr val="tx1"/>
                </a:solidFill>
                <a:latin typeface="+mn-lt"/>
                <a:ea typeface="+mn-ea"/>
                <a:cs typeface="+mn-cs"/>
              </a:rPr>
              <a:t>a General Location study of the Saskatoon Freeway south east and west of Saskatoon</a:t>
            </a:r>
            <a:r>
              <a:rPr lang="en-US" sz="2000" kern="1200" baseline="0" dirty="0" smtClean="0">
                <a:solidFill>
                  <a:schemeClr val="tx1"/>
                </a:solidFill>
                <a:latin typeface="+mn-lt"/>
                <a:ea typeface="+mn-ea"/>
                <a:cs typeface="+mn-cs"/>
              </a:rPr>
              <a:t>.</a:t>
            </a:r>
            <a:r>
              <a:rPr lang="en-US" sz="2000" kern="1200" dirty="0" smtClean="0">
                <a:solidFill>
                  <a:schemeClr val="tx1"/>
                </a:solidFill>
                <a:latin typeface="+mn-lt"/>
                <a:ea typeface="+mn-ea"/>
                <a:cs typeface="+mn-cs"/>
              </a:rPr>
              <a:t> </a:t>
            </a:r>
          </a:p>
          <a:p>
            <a:endParaRPr lang="en-US" sz="2000" kern="1200" dirty="0" smtClean="0">
              <a:solidFill>
                <a:schemeClr val="tx1"/>
              </a:solidFill>
              <a:latin typeface="+mn-lt"/>
              <a:ea typeface="+mn-ea"/>
              <a:cs typeface="+mn-cs"/>
            </a:endParaRPr>
          </a:p>
          <a:p>
            <a:r>
              <a:rPr lang="en-US" sz="2000" kern="1200" dirty="0" smtClean="0">
                <a:solidFill>
                  <a:schemeClr val="tx1"/>
                </a:solidFill>
                <a:latin typeface="+mn-lt"/>
                <a:ea typeface="+mn-ea"/>
                <a:cs typeface="+mn-cs"/>
              </a:rPr>
              <a:t>Part of the review</a:t>
            </a:r>
            <a:r>
              <a:rPr lang="en-US" sz="2000" kern="1200" baseline="0" dirty="0" smtClean="0">
                <a:solidFill>
                  <a:schemeClr val="tx1"/>
                </a:solidFill>
                <a:latin typeface="+mn-lt"/>
                <a:ea typeface="+mn-ea"/>
                <a:cs typeface="+mn-cs"/>
              </a:rPr>
              <a:t> looked at setting new routes in </a:t>
            </a:r>
            <a:r>
              <a:rPr lang="en-US" sz="2000" kern="1200" dirty="0" smtClean="0">
                <a:solidFill>
                  <a:schemeClr val="tx1"/>
                </a:solidFill>
                <a:latin typeface="+mn-lt"/>
                <a:ea typeface="+mn-ea"/>
                <a:cs typeface="+mn-cs"/>
              </a:rPr>
              <a:t>the areas shown with</a:t>
            </a:r>
            <a:r>
              <a:rPr lang="en-US" sz="2000" kern="1200" baseline="0" dirty="0" smtClean="0">
                <a:solidFill>
                  <a:schemeClr val="tx1"/>
                </a:solidFill>
                <a:latin typeface="+mn-lt"/>
                <a:ea typeface="+mn-ea"/>
                <a:cs typeface="+mn-cs"/>
              </a:rPr>
              <a:t> the green lines.</a:t>
            </a:r>
          </a:p>
          <a:p>
            <a:endParaRPr lang="en-US" sz="2000" kern="1200" baseline="0" dirty="0" smtClean="0">
              <a:solidFill>
                <a:schemeClr val="tx1"/>
              </a:solidFill>
              <a:latin typeface="+mn-lt"/>
              <a:ea typeface="+mn-ea"/>
              <a:cs typeface="+mn-cs"/>
            </a:endParaRPr>
          </a:p>
          <a:p>
            <a:r>
              <a:rPr lang="en-US" sz="2000" kern="1200" baseline="0" dirty="0" smtClean="0">
                <a:solidFill>
                  <a:schemeClr val="tx1"/>
                </a:solidFill>
                <a:latin typeface="+mn-lt"/>
                <a:ea typeface="+mn-ea"/>
                <a:cs typeface="+mn-cs"/>
              </a:rPr>
              <a:t>This general location </a:t>
            </a:r>
            <a:r>
              <a:rPr lang="en-US" sz="2000" kern="1200" dirty="0" smtClean="0">
                <a:solidFill>
                  <a:schemeClr val="tx1"/>
                </a:solidFill>
                <a:latin typeface="+mn-lt"/>
                <a:ea typeface="+mn-ea"/>
                <a:cs typeface="+mn-cs"/>
              </a:rPr>
              <a:t>study also determined the need for a southwest connection of the Freeway between Highways No. 11 and No. 219 and </a:t>
            </a:r>
            <a:r>
              <a:rPr lang="en-US" sz="2000" kern="1200" baseline="0" dirty="0" smtClean="0">
                <a:solidFill>
                  <a:schemeClr val="tx1"/>
                </a:solidFill>
                <a:latin typeface="+mn-lt"/>
                <a:ea typeface="+mn-ea"/>
                <a:cs typeface="+mn-cs"/>
              </a:rPr>
              <a:t>across the river to </a:t>
            </a:r>
            <a:r>
              <a:rPr lang="en-US" sz="2000" kern="1200" dirty="0" smtClean="0">
                <a:solidFill>
                  <a:schemeClr val="tx1"/>
                </a:solidFill>
                <a:latin typeface="+mn-lt"/>
                <a:ea typeface="+mn-ea"/>
                <a:cs typeface="+mn-cs"/>
              </a:rPr>
              <a:t>Highway No. 7</a:t>
            </a:r>
            <a:r>
              <a:rPr lang="en-US" sz="2000" kern="1200" baseline="0" dirty="0" smtClean="0">
                <a:solidFill>
                  <a:schemeClr val="tx1"/>
                </a:solidFill>
                <a:latin typeface="+mn-lt"/>
                <a:ea typeface="+mn-ea"/>
                <a:cs typeface="+mn-cs"/>
              </a:rPr>
              <a:t>. In 2015 MHI concluded that a SW connection through the area with the yellow arrow and light yellow hatch was not needed and this area was removed from the study. </a:t>
            </a:r>
          </a:p>
          <a:p>
            <a:endParaRPr lang="en-US" sz="2000" kern="1200" baseline="0" dirty="0" smtClean="0">
              <a:solidFill>
                <a:schemeClr val="tx1"/>
              </a:solidFill>
              <a:latin typeface="+mn-lt"/>
              <a:ea typeface="+mn-ea"/>
              <a:cs typeface="+mn-cs"/>
            </a:endParaRPr>
          </a:p>
          <a:p>
            <a:r>
              <a:rPr lang="en-US" sz="2000" kern="1200" dirty="0" smtClean="0">
                <a:solidFill>
                  <a:schemeClr val="tx1"/>
                </a:solidFill>
                <a:effectLst/>
                <a:latin typeface="+mn-lt"/>
                <a:ea typeface="+mn-ea"/>
                <a:cs typeface="+mn-cs"/>
              </a:rPr>
              <a:t>The project was not completed in 2016 as expected due to changes within provincial government. </a:t>
            </a:r>
            <a:endParaRPr lang="en-US" sz="20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B43AF9-B2B7-4EB3-95CA-FA8747140CB4}" type="slidenum">
              <a:rPr lang="en-CA" smtClean="0"/>
              <a:pPr/>
              <a:t>48</a:t>
            </a:fld>
            <a:endParaRPr lang="en-CA"/>
          </a:p>
        </p:txBody>
      </p:sp>
    </p:spTree>
    <p:extLst>
      <p:ext uri="{BB962C8B-B14F-4D97-AF65-F5344CB8AC3E}">
        <p14:creationId xmlns:p14="http://schemas.microsoft.com/office/powerpoint/2010/main" val="2542379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kern="1200" dirty="0" smtClean="0">
                <a:solidFill>
                  <a:schemeClr val="tx1"/>
                </a:solidFill>
                <a:effectLst/>
                <a:latin typeface="+mn-lt"/>
                <a:ea typeface="+mn-ea"/>
                <a:cs typeface="+mn-cs"/>
              </a:rPr>
              <a:t>In May 2017 updated information on the preferred alignments was shared on the MHI website.  </a:t>
            </a:r>
            <a:r>
              <a:rPr lang="en-CA" sz="2000" kern="1200" dirty="0" smtClean="0">
                <a:solidFill>
                  <a:schemeClr val="tx1"/>
                </a:solidFill>
                <a:effectLst/>
                <a:latin typeface="+mn-lt"/>
                <a:ea typeface="+mn-ea"/>
                <a:cs typeface="+mn-cs"/>
              </a:rPr>
              <a:t>Landowners and other stakeholders who were impacted were contacted directly by MHI.  </a:t>
            </a:r>
          </a:p>
          <a:p>
            <a:endParaRPr lang="en-CA" sz="2000" kern="1200" dirty="0" smtClean="0">
              <a:solidFill>
                <a:schemeClr val="tx1"/>
              </a:solidFill>
              <a:effectLst/>
              <a:latin typeface="+mn-lt"/>
              <a:ea typeface="+mn-ea"/>
              <a:cs typeface="+mn-cs"/>
            </a:endParaRPr>
          </a:p>
          <a:p>
            <a:r>
              <a:rPr lang="en-CA" sz="2000" kern="1200" dirty="0" smtClean="0">
                <a:solidFill>
                  <a:schemeClr val="tx1"/>
                </a:solidFill>
                <a:effectLst/>
                <a:latin typeface="+mn-lt"/>
                <a:ea typeface="+mn-ea"/>
                <a:cs typeface="+mn-cs"/>
              </a:rPr>
              <a:t>This map</a:t>
            </a:r>
            <a:r>
              <a:rPr lang="en-CA" sz="2000" kern="1200" baseline="0" dirty="0" smtClean="0">
                <a:solidFill>
                  <a:schemeClr val="tx1"/>
                </a:solidFill>
                <a:effectLst/>
                <a:latin typeface="+mn-lt"/>
                <a:ea typeface="+mn-ea"/>
                <a:cs typeface="+mn-cs"/>
              </a:rPr>
              <a:t> shows the proposed alignment out west near the PCS Cory mine and Highway No. 7. The preferred option is shown in red, with two other options shown in white.</a:t>
            </a:r>
            <a:endParaRPr lang="en-CA" sz="2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B43AF9-B2B7-4EB3-95CA-FA8747140CB4}" type="slidenum">
              <a:rPr lang="en-CA" smtClean="0"/>
              <a:pPr/>
              <a:t>49</a:t>
            </a:fld>
            <a:endParaRPr lang="en-CA"/>
          </a:p>
        </p:txBody>
      </p:sp>
    </p:spTree>
    <p:extLst>
      <p:ext uri="{BB962C8B-B14F-4D97-AF65-F5344CB8AC3E}">
        <p14:creationId xmlns:p14="http://schemas.microsoft.com/office/powerpoint/2010/main" val="47667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a:t>
            </a:fld>
            <a:endParaRPr lang="en-CA"/>
          </a:p>
        </p:txBody>
      </p:sp>
    </p:spTree>
    <p:extLst>
      <p:ext uri="{BB962C8B-B14F-4D97-AF65-F5344CB8AC3E}">
        <p14:creationId xmlns:p14="http://schemas.microsoft.com/office/powerpoint/2010/main" val="3787836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sz="2000" kern="1200" dirty="0" smtClean="0">
                <a:solidFill>
                  <a:schemeClr val="tx1"/>
                </a:solidFill>
                <a:effectLst/>
                <a:latin typeface="+mn-lt"/>
                <a:ea typeface="+mn-ea"/>
                <a:cs typeface="+mn-cs"/>
              </a:rPr>
              <a:t>This map</a:t>
            </a:r>
            <a:r>
              <a:rPr lang="en-CA" sz="2000" kern="1200" baseline="0" dirty="0" smtClean="0">
                <a:solidFill>
                  <a:schemeClr val="tx1"/>
                </a:solidFill>
                <a:effectLst/>
                <a:latin typeface="+mn-lt"/>
                <a:ea typeface="+mn-ea"/>
                <a:cs typeface="+mn-cs"/>
              </a:rPr>
              <a:t> shows the proposed alignment in the southeast from Highway No. 11/Grasswood Junction east towards Highway No. 16 then moving up towards 8</a:t>
            </a:r>
            <a:r>
              <a:rPr lang="en-CA" sz="2000" kern="1200" baseline="30000" dirty="0" smtClean="0">
                <a:solidFill>
                  <a:schemeClr val="tx1"/>
                </a:solidFill>
                <a:effectLst/>
                <a:latin typeface="+mn-lt"/>
                <a:ea typeface="+mn-ea"/>
                <a:cs typeface="+mn-cs"/>
              </a:rPr>
              <a:t>th</a:t>
            </a:r>
            <a:r>
              <a:rPr lang="en-CA" sz="2000" kern="1200" baseline="0" dirty="0" smtClean="0">
                <a:solidFill>
                  <a:schemeClr val="tx1"/>
                </a:solidFill>
                <a:effectLst/>
                <a:latin typeface="+mn-lt"/>
                <a:ea typeface="+mn-ea"/>
                <a:cs typeface="+mn-cs"/>
              </a:rPr>
              <a:t> Street/Highway No. 5.</a:t>
            </a:r>
          </a:p>
          <a:p>
            <a:endParaRPr lang="en-CA" sz="2000" kern="1200" baseline="0" dirty="0" smtClean="0">
              <a:solidFill>
                <a:schemeClr val="tx1"/>
              </a:solidFill>
              <a:effectLst/>
              <a:latin typeface="+mn-lt"/>
              <a:ea typeface="+mn-ea"/>
              <a:cs typeface="+mn-cs"/>
            </a:endParaRPr>
          </a:p>
          <a:p>
            <a:r>
              <a:rPr lang="en-CA" sz="2000" kern="1200" baseline="0" dirty="0" smtClean="0">
                <a:solidFill>
                  <a:schemeClr val="tx1"/>
                </a:solidFill>
                <a:effectLst/>
                <a:latin typeface="+mn-lt"/>
                <a:ea typeface="+mn-ea"/>
                <a:cs typeface="+mn-cs"/>
              </a:rPr>
              <a:t>The preferred option is shown in red, with two other options shown in white.</a:t>
            </a:r>
            <a:endParaRPr lang="en-CA" sz="2000" kern="1200" dirty="0" smtClean="0">
              <a:solidFill>
                <a:schemeClr val="tx1"/>
              </a:solidFill>
              <a:effectLst/>
              <a:latin typeface="+mn-lt"/>
              <a:ea typeface="+mn-ea"/>
              <a:cs typeface="+mn-cs"/>
            </a:endParaRPr>
          </a:p>
          <a:p>
            <a:endParaRPr lang="en-US" sz="2000" kern="1200" dirty="0" smtClean="0">
              <a:solidFill>
                <a:schemeClr val="tx1"/>
              </a:solidFill>
              <a:latin typeface="+mn-lt"/>
              <a:ea typeface="+mn-ea"/>
              <a:cs typeface="+mn-cs"/>
            </a:endParaRPr>
          </a:p>
          <a:p>
            <a:r>
              <a:rPr lang="en-US" sz="2000" kern="1200" dirty="0" smtClean="0">
                <a:solidFill>
                  <a:schemeClr val="tx1"/>
                </a:solidFill>
                <a:latin typeface="+mn-lt"/>
                <a:ea typeface="+mn-ea"/>
                <a:cs typeface="+mn-cs"/>
              </a:rPr>
              <a:t>The province will be finalizing this study by the end of the year. No construction timelines for the Saskatoon Freeway have been set and land acquisition</a:t>
            </a:r>
            <a:r>
              <a:rPr lang="en-US" sz="2000" kern="1200" baseline="0" dirty="0" smtClean="0">
                <a:solidFill>
                  <a:schemeClr val="tx1"/>
                </a:solidFill>
                <a:latin typeface="+mn-lt"/>
                <a:ea typeface="+mn-ea"/>
                <a:cs typeface="+mn-cs"/>
              </a:rPr>
              <a:t> won’t occur for some time. However the R.M. intends to work with the Ministry to finalize some of the detailed design work so we can proceed forward with land use planning and development in the area.</a:t>
            </a:r>
          </a:p>
          <a:p>
            <a:endParaRPr lang="en-US" sz="20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B43AF9-B2B7-4EB3-95CA-FA8747140CB4}" type="slidenum">
              <a:rPr lang="en-CA" smtClean="0"/>
              <a:pPr/>
              <a:t>50</a:t>
            </a:fld>
            <a:endParaRPr lang="en-CA"/>
          </a:p>
        </p:txBody>
      </p:sp>
    </p:spTree>
    <p:extLst>
      <p:ext uri="{BB962C8B-B14F-4D97-AF65-F5344CB8AC3E}">
        <p14:creationId xmlns:p14="http://schemas.microsoft.com/office/powerpoint/2010/main" val="1591917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CA" sz="1800" baseline="0" dirty="0" smtClean="0"/>
              <a:t>Lastly I want to talk about P4G or </a:t>
            </a:r>
            <a:r>
              <a:rPr lang="en-CA" sz="1800" dirty="0" smtClean="0"/>
              <a:t>Saskatoon North Partnership For Growth. This group includes political and administrative representation from </a:t>
            </a:r>
            <a:r>
              <a:rPr lang="en-CA" sz="1800" baseline="0" dirty="0" smtClean="0"/>
              <a:t>Corman Park, </a:t>
            </a:r>
            <a:r>
              <a:rPr lang="en-CA" sz="1800" dirty="0" smtClean="0"/>
              <a:t>Saskatoon, Warman</a:t>
            </a:r>
            <a:r>
              <a:rPr lang="en-CA" sz="1800" baseline="0" dirty="0" smtClean="0"/>
              <a:t>, </a:t>
            </a:r>
            <a:r>
              <a:rPr lang="en-CA" sz="1800" dirty="0" smtClean="0"/>
              <a:t>Martensville,</a:t>
            </a:r>
            <a:r>
              <a:rPr lang="en-CA" sz="1800" baseline="0" dirty="0" smtClean="0"/>
              <a:t> O</a:t>
            </a:r>
            <a:r>
              <a:rPr lang="en-CA" sz="1800" dirty="0" smtClean="0"/>
              <a:t>sler </a:t>
            </a:r>
            <a:r>
              <a:rPr lang="en-US" sz="1800" baseline="0" dirty="0" smtClean="0"/>
              <a:t>as well as advisory representation from the Saskatoon Regional Economic Development Authority. </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1800" b="1" dirty="0" smtClean="0"/>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en-CA" sz="1800" dirty="0" smtClean="0"/>
              <a:t>The P4G hired a</a:t>
            </a:r>
            <a:r>
              <a:rPr lang="en-CA" sz="1800" baseline="0" dirty="0" smtClean="0"/>
              <a:t> project manager in 2013 and an independent consultant, O2 Planning + De</a:t>
            </a:r>
            <a:r>
              <a:rPr lang="en-CA" sz="1800" dirty="0" smtClean="0"/>
              <a:t>sign in October 2014 to complete the Regional Plan.</a:t>
            </a: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1800" dirty="0" smtClean="0"/>
          </a:p>
          <a:p>
            <a:r>
              <a:rPr lang="en-CA" sz="1800" kern="1200" dirty="0" smtClean="0">
                <a:solidFill>
                  <a:schemeClr val="tx1"/>
                </a:solidFill>
                <a:effectLst/>
                <a:latin typeface="+mn-lt"/>
                <a:ea typeface="+mn-ea"/>
                <a:cs typeface="+mn-cs"/>
              </a:rPr>
              <a:t>In May 2017, the political P4G Regional Oversight Committee endorsed the draft Regional Plan for public and municipal review.  A final public presentation from the consultants was made on June 27, 2017.  </a:t>
            </a:r>
          </a:p>
          <a:p>
            <a:endParaRPr lang="en-CA" sz="1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smtClean="0">
                <a:solidFill>
                  <a:schemeClr val="tx1"/>
                </a:solidFill>
                <a:effectLst/>
                <a:latin typeface="+mn-lt"/>
                <a:ea typeface="+mn-ea"/>
                <a:cs typeface="+mn-cs"/>
              </a:rPr>
              <a:t>This fall the P4G </a:t>
            </a:r>
            <a:r>
              <a:rPr lang="en-CA" sz="1800" dirty="0" smtClean="0"/>
              <a:t>Regional Plan was ‘endorsed in principle’ by all of the municipalities. </a:t>
            </a:r>
            <a:endParaRPr lang="en-CA"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51</a:t>
            </a:fld>
            <a:endParaRPr lang="en-US"/>
          </a:p>
        </p:txBody>
      </p:sp>
    </p:spTree>
    <p:extLst>
      <p:ext uri="{BB962C8B-B14F-4D97-AF65-F5344CB8AC3E}">
        <p14:creationId xmlns:p14="http://schemas.microsoft.com/office/powerpoint/2010/main" val="2764885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CA" sz="2800" kern="1200" dirty="0" smtClean="0">
                <a:solidFill>
                  <a:schemeClr val="tx1"/>
                </a:solidFill>
                <a:effectLst/>
                <a:latin typeface="+mn-lt"/>
                <a:ea typeface="+mn-ea"/>
                <a:cs typeface="+mn-cs"/>
              </a:rPr>
              <a:t>The map on the screen shows the P4G future land</a:t>
            </a:r>
            <a:r>
              <a:rPr lang="en-CA" sz="2800" kern="1200" baseline="0" dirty="0" smtClean="0">
                <a:solidFill>
                  <a:schemeClr val="tx1"/>
                </a:solidFill>
                <a:effectLst/>
                <a:latin typeface="+mn-lt"/>
                <a:ea typeface="+mn-ea"/>
                <a:cs typeface="+mn-cs"/>
              </a:rPr>
              <a:t> use map. The yellow colours show rural and urban residential areas and the purple colours show rural and urban commercial/industrial areas. The dark green is a green network study area and the lighter green area is agricultural</a:t>
            </a:r>
            <a:r>
              <a:rPr lang="en-CA" sz="2800" kern="1200" dirty="0" smtClean="0">
                <a:solidFill>
                  <a:schemeClr val="tx1"/>
                </a:solidFill>
                <a:effectLst/>
                <a:latin typeface="+mn-lt"/>
                <a:ea typeface="+mn-ea"/>
                <a:cs typeface="+mn-cs"/>
              </a:rPr>
              <a:t>. The grey areas show current urban</a:t>
            </a:r>
            <a:r>
              <a:rPr lang="en-CA" sz="2800" kern="1200" baseline="0" dirty="0" smtClean="0">
                <a:solidFill>
                  <a:schemeClr val="tx1"/>
                </a:solidFill>
                <a:effectLst/>
                <a:latin typeface="+mn-lt"/>
                <a:ea typeface="+mn-ea"/>
                <a:cs typeface="+mn-cs"/>
              </a:rPr>
              <a:t> boundaries. </a:t>
            </a:r>
            <a:endParaRPr lang="en-CA" sz="2800" kern="1200" dirty="0" smtClean="0">
              <a:solidFill>
                <a:schemeClr val="tx1"/>
              </a:solidFill>
              <a:effectLst/>
              <a:latin typeface="+mn-lt"/>
              <a:ea typeface="+mn-ea"/>
              <a:cs typeface="+mn-cs"/>
            </a:endParaRPr>
          </a:p>
          <a:p>
            <a:endParaRPr lang="en-CA" sz="2800" kern="1200" dirty="0" smtClean="0">
              <a:solidFill>
                <a:schemeClr val="tx1"/>
              </a:solidFill>
              <a:effectLst/>
              <a:latin typeface="+mn-lt"/>
              <a:ea typeface="+mn-ea"/>
              <a:cs typeface="+mn-cs"/>
            </a:endParaRPr>
          </a:p>
          <a:p>
            <a:r>
              <a:rPr lang="en-CA" sz="2800" kern="1200" dirty="0" smtClean="0">
                <a:solidFill>
                  <a:schemeClr val="tx1"/>
                </a:solidFill>
                <a:effectLst/>
                <a:latin typeface="+mn-lt"/>
                <a:ea typeface="+mn-ea"/>
                <a:cs typeface="+mn-cs"/>
              </a:rPr>
              <a:t>As part of the proposed P4G Regional Plan a new Planning District is envisioned to be created.  This will include expanded Planning District boundaries as well as an expanded 13 member District Planning Commission.  </a:t>
            </a:r>
          </a:p>
          <a:p>
            <a:endParaRPr lang="en-CA" sz="2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kern="1200" dirty="0" smtClean="0">
                <a:solidFill>
                  <a:schemeClr val="tx1"/>
                </a:solidFill>
                <a:effectLst/>
                <a:latin typeface="+mn-lt"/>
                <a:ea typeface="+mn-ea"/>
                <a:cs typeface="+mn-cs"/>
              </a:rPr>
              <a:t>In order to create the new Planning District, a new P4G Official Community Plan and P4G Zoning Bylaw must be drafted and given provincial approval.</a:t>
            </a:r>
            <a:r>
              <a:rPr lang="en-CA" sz="2800" kern="1200" baseline="0" dirty="0" smtClean="0">
                <a:solidFill>
                  <a:schemeClr val="tx1"/>
                </a:solidFill>
                <a:effectLst/>
                <a:latin typeface="+mn-lt"/>
                <a:ea typeface="+mn-ea"/>
                <a:cs typeface="+mn-cs"/>
              </a:rPr>
              <a:t> This </a:t>
            </a:r>
            <a:r>
              <a:rPr lang="en-CA" sz="2800" kern="1200" dirty="0" smtClean="0">
                <a:solidFill>
                  <a:schemeClr val="tx1"/>
                </a:solidFill>
                <a:effectLst/>
                <a:latin typeface="+mn-lt"/>
                <a:ea typeface="+mn-ea"/>
                <a:cs typeface="+mn-cs"/>
              </a:rPr>
              <a:t>is expected to take place in late 2018.  Additional public hearings, including the consideration for a joint public hearing between the five municipal Councils, will take place at that time.  Initial stages of drafting the necessary Agreement and P4G Zoning Bylaw have begun; more information on the Zoning Bylaw project will be provided in the coming months through the R.M. website and</a:t>
            </a:r>
            <a:r>
              <a:rPr lang="en-CA" sz="2800" kern="1200" baseline="0" dirty="0" smtClean="0">
                <a:solidFill>
                  <a:schemeClr val="tx1"/>
                </a:solidFill>
                <a:effectLst/>
                <a:latin typeface="+mn-lt"/>
                <a:ea typeface="+mn-ea"/>
                <a:cs typeface="+mn-cs"/>
              </a:rPr>
              <a:t> communications</a:t>
            </a:r>
            <a:r>
              <a:rPr lang="en-CA" sz="2800" kern="1200" dirty="0" smtClean="0">
                <a:solidFill>
                  <a:schemeClr val="tx1"/>
                </a:solidFill>
                <a:effectLst/>
                <a:latin typeface="+mn-lt"/>
                <a:ea typeface="+mn-ea"/>
                <a:cs typeface="+mn-cs"/>
              </a:rPr>
              <a:t>.  </a:t>
            </a:r>
          </a:p>
          <a:p>
            <a:endParaRPr lang="en-CA" sz="2800" kern="1200" dirty="0" smtClean="0">
              <a:solidFill>
                <a:schemeClr val="tx1"/>
              </a:solidFill>
              <a:effectLst/>
              <a:latin typeface="+mn-lt"/>
              <a:ea typeface="+mn-ea"/>
              <a:cs typeface="+mn-cs"/>
            </a:endParaRPr>
          </a:p>
          <a:p>
            <a:r>
              <a:rPr lang="en-CA" sz="2800" kern="1200" dirty="0" smtClean="0">
                <a:solidFill>
                  <a:schemeClr val="tx1"/>
                </a:solidFill>
                <a:effectLst/>
                <a:latin typeface="+mn-lt"/>
                <a:ea typeface="+mn-ea"/>
                <a:cs typeface="+mn-cs"/>
              </a:rPr>
              <a:t>Since this official approval of the new P4G District will continue into late 2018, getting endorsement</a:t>
            </a:r>
            <a:r>
              <a:rPr lang="en-CA" sz="2800" kern="1200" baseline="0" dirty="0" smtClean="0">
                <a:solidFill>
                  <a:schemeClr val="tx1"/>
                </a:solidFill>
                <a:effectLst/>
                <a:latin typeface="+mn-lt"/>
                <a:ea typeface="+mn-ea"/>
                <a:cs typeface="+mn-cs"/>
              </a:rPr>
              <a:t> in principle of this Plan was an important step. </a:t>
            </a:r>
            <a:r>
              <a:rPr lang="en-CA" sz="2800" kern="1200" dirty="0" smtClean="0">
                <a:solidFill>
                  <a:schemeClr val="tx1"/>
                </a:solidFill>
                <a:effectLst/>
                <a:latin typeface="+mn-lt"/>
                <a:ea typeface="+mn-ea"/>
                <a:cs typeface="+mn-cs"/>
              </a:rPr>
              <a:t>This allows us to file</a:t>
            </a:r>
            <a:r>
              <a:rPr lang="en-CA" sz="2800" kern="1200" baseline="0" dirty="0" smtClean="0">
                <a:solidFill>
                  <a:schemeClr val="tx1"/>
                </a:solidFill>
                <a:effectLst/>
                <a:latin typeface="+mn-lt"/>
                <a:ea typeface="+mn-ea"/>
                <a:cs typeface="+mn-cs"/>
              </a:rPr>
              <a:t> the draft documents with the province</a:t>
            </a:r>
            <a:r>
              <a:rPr lang="en-CA" sz="2800" kern="1200" dirty="0" smtClean="0">
                <a:solidFill>
                  <a:schemeClr val="tx1"/>
                </a:solidFill>
                <a:effectLst/>
                <a:latin typeface="+mn-lt"/>
                <a:ea typeface="+mn-ea"/>
                <a:cs typeface="+mn-cs"/>
              </a:rPr>
              <a:t> so development proposals in the region can begin to be evaluated,</a:t>
            </a:r>
            <a:r>
              <a:rPr lang="en-CA" sz="2800" kern="1200" baseline="0" dirty="0" smtClean="0">
                <a:solidFill>
                  <a:schemeClr val="tx1"/>
                </a:solidFill>
                <a:effectLst/>
                <a:latin typeface="+mn-lt"/>
                <a:ea typeface="+mn-ea"/>
                <a:cs typeface="+mn-cs"/>
              </a:rPr>
              <a:t> many of which are s</a:t>
            </a:r>
            <a:r>
              <a:rPr lang="en-CA" sz="2800" kern="1200" dirty="0" smtClean="0">
                <a:solidFill>
                  <a:schemeClr val="tx1"/>
                </a:solidFill>
                <a:effectLst/>
                <a:latin typeface="+mn-lt"/>
                <a:ea typeface="+mn-ea"/>
                <a:cs typeface="+mn-cs"/>
              </a:rPr>
              <a:t>upported by</a:t>
            </a:r>
            <a:r>
              <a:rPr lang="en-CA" sz="2800" kern="1200" baseline="0" dirty="0" smtClean="0">
                <a:solidFill>
                  <a:schemeClr val="tx1"/>
                </a:solidFill>
                <a:effectLst/>
                <a:latin typeface="+mn-lt"/>
                <a:ea typeface="+mn-ea"/>
                <a:cs typeface="+mn-cs"/>
              </a:rPr>
              <a:t> P4G</a:t>
            </a:r>
            <a:r>
              <a:rPr lang="en-CA" sz="2800" kern="1200" dirty="0" smtClean="0">
                <a:solidFill>
                  <a:schemeClr val="tx1"/>
                </a:solidFill>
                <a:effectLst/>
                <a:latin typeface="+mn-lt"/>
                <a:ea typeface="+mn-ea"/>
                <a:cs typeface="+mn-cs"/>
              </a:rPr>
              <a:t>.  This endorsement will also allow the R.M. to proceed with bylaw amendments to current policies to align with the P4G Regional Plan. For example </a:t>
            </a:r>
            <a:r>
              <a:rPr lang="en-CA" sz="2800" kern="1200" baseline="0" dirty="0" smtClean="0">
                <a:solidFill>
                  <a:schemeClr val="tx1"/>
                </a:solidFill>
                <a:effectLst/>
                <a:latin typeface="+mn-lt"/>
                <a:ea typeface="+mn-ea"/>
                <a:cs typeface="+mn-cs"/>
              </a:rPr>
              <a:t>Council is currently considering </a:t>
            </a:r>
            <a:r>
              <a:rPr lang="en-CA" sz="2800" kern="1200" dirty="0" smtClean="0">
                <a:solidFill>
                  <a:schemeClr val="tx1"/>
                </a:solidFill>
                <a:effectLst/>
                <a:latin typeface="+mn-lt"/>
                <a:ea typeface="+mn-ea"/>
                <a:cs typeface="+mn-cs"/>
              </a:rPr>
              <a:t>a bylaw</a:t>
            </a:r>
            <a:r>
              <a:rPr lang="en-CA" sz="2800" kern="1200" baseline="0" dirty="0" smtClean="0">
                <a:solidFill>
                  <a:schemeClr val="tx1"/>
                </a:solidFill>
                <a:effectLst/>
                <a:latin typeface="+mn-lt"/>
                <a:ea typeface="+mn-ea"/>
                <a:cs typeface="+mn-cs"/>
              </a:rPr>
              <a:t> to </a:t>
            </a:r>
            <a:r>
              <a:rPr lang="en-CA" sz="2800" kern="1200" dirty="0" smtClean="0">
                <a:solidFill>
                  <a:schemeClr val="tx1"/>
                </a:solidFill>
                <a:effectLst/>
                <a:latin typeface="+mn-lt"/>
                <a:ea typeface="+mn-ea"/>
                <a:cs typeface="+mn-cs"/>
              </a:rPr>
              <a:t>expand 5 per ¼ residential densities into the P4G study area to match agricultural</a:t>
            </a:r>
            <a:r>
              <a:rPr lang="en-CA" sz="2800" kern="1200" baseline="0" dirty="0" smtClean="0">
                <a:solidFill>
                  <a:schemeClr val="tx1"/>
                </a:solidFill>
                <a:effectLst/>
                <a:latin typeface="+mn-lt"/>
                <a:ea typeface="+mn-ea"/>
                <a:cs typeface="+mn-cs"/>
              </a:rPr>
              <a:t> areas</a:t>
            </a:r>
            <a:r>
              <a:rPr lang="en-CA" sz="28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2800" kern="1200" dirty="0" smtClean="0">
                <a:solidFill>
                  <a:schemeClr val="tx1"/>
                </a:solidFill>
                <a:effectLst/>
                <a:latin typeface="+mn-lt"/>
                <a:ea typeface="+mn-ea"/>
                <a:cs typeface="+mn-cs"/>
              </a:rPr>
              <a:t>There are likely</a:t>
            </a:r>
            <a:r>
              <a:rPr lang="en-CA" sz="2800" kern="1200" baseline="0" dirty="0" smtClean="0">
                <a:solidFill>
                  <a:schemeClr val="tx1"/>
                </a:solidFill>
                <a:effectLst/>
                <a:latin typeface="+mn-lt"/>
                <a:ea typeface="+mn-ea"/>
                <a:cs typeface="+mn-cs"/>
              </a:rPr>
              <a:t> many questions on P4G or other planning issues and I might not get to them all tonight, so please come in or call the RM office to talk to one of my staff. We don’t mind talking to you about the options available on your property. You can also </a:t>
            </a:r>
            <a:r>
              <a:rPr lang="en-CA" sz="2800" kern="1200" dirty="0" smtClean="0">
                <a:solidFill>
                  <a:schemeClr val="tx1"/>
                </a:solidFill>
                <a:effectLst/>
                <a:latin typeface="+mn-lt"/>
                <a:ea typeface="+mn-ea"/>
                <a:cs typeface="+mn-cs"/>
              </a:rPr>
              <a:t>visit</a:t>
            </a:r>
            <a:r>
              <a:rPr lang="en-CA" sz="2800" kern="1200" baseline="0" dirty="0" smtClean="0">
                <a:solidFill>
                  <a:schemeClr val="tx1"/>
                </a:solidFill>
                <a:effectLst/>
                <a:latin typeface="+mn-lt"/>
                <a:ea typeface="+mn-ea"/>
                <a:cs typeface="+mn-cs"/>
              </a:rPr>
              <a:t> the RM or P4G website for more information.</a:t>
            </a:r>
          </a:p>
          <a:p>
            <a:endParaRPr lang="en-CA" sz="2800" kern="1200" baseline="0" dirty="0" smtClean="0">
              <a:solidFill>
                <a:schemeClr val="tx1"/>
              </a:solidFill>
              <a:effectLst/>
              <a:latin typeface="+mn-lt"/>
              <a:ea typeface="+mn-ea"/>
              <a:cs typeface="+mn-cs"/>
            </a:endParaRPr>
          </a:p>
          <a:p>
            <a:r>
              <a:rPr lang="en-CA" sz="2800" kern="1200" baseline="0" dirty="0" smtClean="0">
                <a:solidFill>
                  <a:schemeClr val="tx1"/>
                </a:solidFill>
                <a:effectLst/>
                <a:latin typeface="+mn-lt"/>
                <a:ea typeface="+mn-ea"/>
                <a:cs typeface="+mn-cs"/>
              </a:rPr>
              <a:t>With that I would like to turn it over to our Chief of Police. Thank you</a:t>
            </a:r>
            <a:endParaRPr lang="en-CA" sz="280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CA" sz="2800" dirty="0" smtClean="0"/>
          </a:p>
        </p:txBody>
      </p:sp>
      <p:sp>
        <p:nvSpPr>
          <p:cNvPr id="4" name="Slide Number Placeholder 3"/>
          <p:cNvSpPr>
            <a:spLocks noGrp="1"/>
          </p:cNvSpPr>
          <p:nvPr>
            <p:ph type="sldNum" sz="quarter" idx="10"/>
          </p:nvPr>
        </p:nvSpPr>
        <p:spPr/>
        <p:txBody>
          <a:bodyPr/>
          <a:lstStyle/>
          <a:p>
            <a:fld id="{9F3229C3-9A51-4494-95CC-3916B891175F}" type="slidenum">
              <a:rPr lang="en-CA" smtClean="0"/>
              <a:t>52</a:t>
            </a:fld>
            <a:endParaRPr lang="en-CA"/>
          </a:p>
        </p:txBody>
      </p:sp>
    </p:spTree>
    <p:extLst>
      <p:ext uri="{BB962C8B-B14F-4D97-AF65-F5344CB8AC3E}">
        <p14:creationId xmlns:p14="http://schemas.microsoft.com/office/powerpoint/2010/main" val="1657863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53</a:t>
            </a:fld>
            <a:endParaRPr lang="en-CA"/>
          </a:p>
        </p:txBody>
      </p:sp>
    </p:spTree>
    <p:extLst>
      <p:ext uri="{BB962C8B-B14F-4D97-AF65-F5344CB8AC3E}">
        <p14:creationId xmlns:p14="http://schemas.microsoft.com/office/powerpoint/2010/main" val="3139967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Staff change from to more full time – increase of one FT position over this year and next .  Greater emphasis on protection of people and infrastructure through bringing in HTC trained.</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54</a:t>
            </a:fld>
            <a:endParaRPr lang="en-CA"/>
          </a:p>
        </p:txBody>
      </p:sp>
    </p:spTree>
    <p:extLst>
      <p:ext uri="{BB962C8B-B14F-4D97-AF65-F5344CB8AC3E}">
        <p14:creationId xmlns:p14="http://schemas.microsoft.com/office/powerpoint/2010/main" val="4755263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Mandate has been the same since the inception of CPPS.  Mandate could be modified</a:t>
            </a:r>
            <a:r>
              <a:rPr lang="en-US" baseline="0" dirty="0" smtClean="0"/>
              <a:t> and changed if required – depends on needs of RM</a:t>
            </a:r>
            <a:r>
              <a:rPr lang="en-US" dirty="0" smtClean="0"/>
              <a:t> </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55</a:t>
            </a:fld>
            <a:endParaRPr lang="en-CA"/>
          </a:p>
        </p:txBody>
      </p:sp>
    </p:spTree>
    <p:extLst>
      <p:ext uri="{BB962C8B-B14F-4D97-AF65-F5344CB8AC3E}">
        <p14:creationId xmlns:p14="http://schemas.microsoft.com/office/powerpoint/2010/main" val="299947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Littering up from 49, dogs down from 75 last year but 5 dangerous dog complaints this year, fires up slightly, alarms down, Suspicious down slightly, AGP up 70, assist outside down from 300</a:t>
            </a:r>
          </a:p>
          <a:p>
            <a:endParaRPr lang="en-US" dirty="0" smtClean="0"/>
          </a:p>
          <a:p>
            <a:r>
              <a:rPr lang="en-US" dirty="0" smtClean="0"/>
              <a:t>Most</a:t>
            </a:r>
            <a:r>
              <a:rPr lang="en-US" baseline="0" dirty="0" smtClean="0"/>
              <a:t> things up except the assist outside agencies and assist RM</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56</a:t>
            </a:fld>
            <a:endParaRPr lang="en-CA"/>
          </a:p>
        </p:txBody>
      </p:sp>
    </p:spTree>
    <p:extLst>
      <p:ext uri="{BB962C8B-B14F-4D97-AF65-F5344CB8AC3E}">
        <p14:creationId xmlns:p14="http://schemas.microsoft.com/office/powerpoint/2010/main" val="3016106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goals</a:t>
            </a:r>
            <a:r>
              <a:rPr lang="en-US" baseline="0" dirty="0" smtClean="0"/>
              <a:t> with NA is to get voluntary compliance.  Court is very expensive</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57</a:t>
            </a:fld>
            <a:endParaRPr lang="en-CA"/>
          </a:p>
        </p:txBody>
      </p:sp>
    </p:spTree>
    <p:extLst>
      <p:ext uri="{BB962C8B-B14F-4D97-AF65-F5344CB8AC3E}">
        <p14:creationId xmlns:p14="http://schemas.microsoft.com/office/powerpoint/2010/main" val="1385635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Accidents about double, traffic complaints up, tickets up.  Most notably overweight's.  Protection of infrastructure and protection of public.  The need for enforcement increases as population and traffic increases through he RM</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58</a:t>
            </a:fld>
            <a:endParaRPr lang="en-CA"/>
          </a:p>
        </p:txBody>
      </p:sp>
    </p:spTree>
    <p:extLst>
      <p:ext uri="{BB962C8B-B14F-4D97-AF65-F5344CB8AC3E}">
        <p14:creationId xmlns:p14="http://schemas.microsoft.com/office/powerpoint/2010/main" val="35608343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complaints in three years.  Emphasis on professionalism.  In car video and audio.</a:t>
            </a:r>
          </a:p>
          <a:p>
            <a:endParaRPr lang="en-US" dirty="0" smtClean="0"/>
          </a:p>
          <a:p>
            <a:r>
              <a:rPr lang="en-US" dirty="0" smtClean="0"/>
              <a:t>Within budget this year.</a:t>
            </a:r>
            <a:r>
              <a:rPr lang="en-US" baseline="0" dirty="0" smtClean="0"/>
              <a:t>  Net cost of policing has come down the </a:t>
            </a:r>
            <a:r>
              <a:rPr lang="en-US" baseline="0" smtClean="0"/>
              <a:t>last three years for the RM</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59</a:t>
            </a:fld>
            <a:endParaRPr lang="en-CA"/>
          </a:p>
        </p:txBody>
      </p:sp>
    </p:spTree>
    <p:extLst>
      <p:ext uri="{BB962C8B-B14F-4D97-AF65-F5344CB8AC3E}">
        <p14:creationId xmlns:p14="http://schemas.microsoft.com/office/powerpoint/2010/main" val="1088124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6</a:t>
            </a:fld>
            <a:endParaRPr lang="en-CA"/>
          </a:p>
        </p:txBody>
      </p:sp>
    </p:spTree>
    <p:extLst>
      <p:ext uri="{BB962C8B-B14F-4D97-AF65-F5344CB8AC3E}">
        <p14:creationId xmlns:p14="http://schemas.microsoft.com/office/powerpoint/2010/main" val="3961723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60</a:t>
            </a:fld>
            <a:endParaRPr lang="en-CA"/>
          </a:p>
        </p:txBody>
      </p:sp>
    </p:spTree>
    <p:extLst>
      <p:ext uri="{BB962C8B-B14F-4D97-AF65-F5344CB8AC3E}">
        <p14:creationId xmlns:p14="http://schemas.microsoft.com/office/powerpoint/2010/main" val="1789683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61</a:t>
            </a:fld>
            <a:endParaRPr lang="en-CA"/>
          </a:p>
        </p:txBody>
      </p:sp>
    </p:spTree>
    <p:extLst>
      <p:ext uri="{BB962C8B-B14F-4D97-AF65-F5344CB8AC3E}">
        <p14:creationId xmlns:p14="http://schemas.microsoft.com/office/powerpoint/2010/main" val="2115264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BB43AF9-B2B7-4EB3-95CA-FA8747140CB4}" type="slidenum">
              <a:rPr lang="en-CA" smtClean="0"/>
              <a:pPr/>
              <a:t>62</a:t>
            </a:fld>
            <a:endParaRPr lang="en-CA"/>
          </a:p>
        </p:txBody>
      </p:sp>
    </p:spTree>
    <p:extLst>
      <p:ext uri="{BB962C8B-B14F-4D97-AF65-F5344CB8AC3E}">
        <p14:creationId xmlns:p14="http://schemas.microsoft.com/office/powerpoint/2010/main" val="61603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B43AF9-B2B7-4EB3-95CA-FA8747140CB4}" type="slidenum">
              <a:rPr lang="en-CA" smtClean="0"/>
              <a:pPr/>
              <a:t>7</a:t>
            </a:fld>
            <a:endParaRPr lang="en-CA"/>
          </a:p>
        </p:txBody>
      </p:sp>
    </p:spTree>
    <p:extLst>
      <p:ext uri="{BB962C8B-B14F-4D97-AF65-F5344CB8AC3E}">
        <p14:creationId xmlns:p14="http://schemas.microsoft.com/office/powerpoint/2010/main" val="264633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a:t>
            </a:r>
            <a:r>
              <a:rPr lang="en-US" smtClean="0"/>
              <a:t>evening…thank you</a:t>
            </a:r>
            <a:endParaRPr lang="en-US" dirty="0"/>
          </a:p>
        </p:txBody>
      </p:sp>
      <p:sp>
        <p:nvSpPr>
          <p:cNvPr id="4" name="Slide Number Placeholder 3"/>
          <p:cNvSpPr>
            <a:spLocks noGrp="1"/>
          </p:cNvSpPr>
          <p:nvPr>
            <p:ph type="sldNum" sz="quarter" idx="10"/>
          </p:nvPr>
        </p:nvSpPr>
        <p:spPr/>
        <p:txBody>
          <a:bodyPr/>
          <a:lstStyle/>
          <a:p>
            <a:fld id="{CBB43AF9-B2B7-4EB3-95CA-FA8747140CB4}" type="slidenum">
              <a:rPr lang="en-CA" smtClean="0"/>
              <a:pPr/>
              <a:t>8</a:t>
            </a:fld>
            <a:endParaRPr lang="en-CA"/>
          </a:p>
        </p:txBody>
      </p:sp>
    </p:spTree>
    <p:extLst>
      <p:ext uri="{BB962C8B-B14F-4D97-AF65-F5344CB8AC3E}">
        <p14:creationId xmlns:p14="http://schemas.microsoft.com/office/powerpoint/2010/main" val="339551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46C4F1-73A5-4D6D-853C-9E0AF10BCE62}" type="slidenum">
              <a:rPr lang="en-US" smtClean="0"/>
              <a:pPr/>
              <a:t>9</a:t>
            </a:fld>
            <a:endParaRPr lang="en-US"/>
          </a:p>
        </p:txBody>
      </p:sp>
    </p:spTree>
    <p:extLst>
      <p:ext uri="{BB962C8B-B14F-4D97-AF65-F5344CB8AC3E}">
        <p14:creationId xmlns:p14="http://schemas.microsoft.com/office/powerpoint/2010/main" val="2255918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B65B0AAC-BBDE-4105-A63B-694C5B946710}" type="datetimeFigureOut">
              <a:rPr lang="en-US" smtClean="0"/>
              <a:pPr>
                <a:defRPr/>
              </a:pPr>
              <a:t>10/18/2017</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549E39">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9712F12D-C24E-4A01-B4D9-9FB131021BFB}" type="slidenum">
              <a:rPr lang="en-US" smtClean="0"/>
              <a:pPr>
                <a:defRPr/>
              </a:pPr>
              <a:t>‹#›</a:t>
            </a:fld>
            <a:endParaRPr lang="en-US" dirty="0"/>
          </a:p>
        </p:txBody>
      </p:sp>
    </p:spTree>
    <p:extLst>
      <p:ext uri="{BB962C8B-B14F-4D97-AF65-F5344CB8AC3E}">
        <p14:creationId xmlns:p14="http://schemas.microsoft.com/office/powerpoint/2010/main" val="103305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8F5C8AA-595E-41F9-8F6F-C46111C9FB4C}" type="datetimeFigureOut">
              <a:rPr lang="en-US" smtClean="0">
                <a:solidFill>
                  <a:prstClr val="black"/>
                </a:solidFill>
              </a:rPr>
              <a:pPr>
                <a:defRPr/>
              </a:pPr>
              <a:t>10/18/2017</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EE425B19-2099-446C-B825-2769DD179F7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80184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9CD6179-63FB-4DA6-8A21-B0BB451CB932}" type="datetimeFigureOut">
              <a:rPr lang="en-US" smtClean="0">
                <a:solidFill>
                  <a:prstClr val="black"/>
                </a:solidFill>
              </a:rPr>
              <a:pPr>
                <a:defRPr/>
              </a:pPr>
              <a:t>10/18/2017</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FF084C17-4282-4A26-873D-D45555AD086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8492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033475E-5042-41B8-8AD3-E44CDBD7BD18}" type="datetimeFigureOut">
              <a:rPr lang="en-US" smtClean="0">
                <a:solidFill>
                  <a:prstClr val="black"/>
                </a:solidFill>
              </a:rPr>
              <a:pPr>
                <a:defRPr/>
              </a:pPr>
              <a:t>10/18/2017</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10D042E-ED93-4752-B929-6C5F6976F025}" type="slidenum">
              <a:rPr lang="en-US" smtClean="0">
                <a:solidFill>
                  <a:prstClr val="black"/>
                </a:solidFill>
              </a:rPr>
              <a:pPr>
                <a:defRPr/>
              </a:pPr>
              <a:t>‹#›</a:t>
            </a:fld>
            <a:endParaRPr lang="en-US" dirty="0">
              <a:solidFill>
                <a:prstClr val="black"/>
              </a:solidFill>
            </a:endParaRPr>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1681825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6C5BFF07-54FC-4018-9F9B-4B8C6758EE08}" type="datetimeFigureOut">
              <a:rPr lang="en-US" smtClean="0">
                <a:solidFill>
                  <a:prstClr val="white"/>
                </a:solidFill>
              </a:rPr>
              <a:pPr>
                <a:defRPr/>
              </a:pPr>
              <a:t>10/18/2017</a:t>
            </a:fld>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A49733E2-DEBB-4D8D-9F53-BCC6D9355DE2}" type="slidenum">
              <a:rPr lang="en-US" smtClean="0">
                <a:solidFill>
                  <a:prstClr val="white"/>
                </a:solidFill>
              </a:rPr>
              <a:pPr>
                <a:defRPr/>
              </a:pPr>
              <a:t>‹#›</a:t>
            </a:fld>
            <a:endParaRPr lang="en-US" dirty="0">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6390412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1CC6F02-B170-4171-987E-B68025AE46BA}" type="datetimeFigureOut">
              <a:rPr lang="en-US" smtClean="0">
                <a:solidFill>
                  <a:prstClr val="white"/>
                </a:solidFill>
              </a:rPr>
              <a:pPr>
                <a:defRPr/>
              </a:pPr>
              <a:t>10/18/2017</a:t>
            </a:fld>
            <a:endParaRPr lang="en-US" dirty="0">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5BA29AFE-C977-4186-A119-0F14641F1417}" type="slidenum">
              <a:rPr lang="en-US" smtClean="0">
                <a:solidFill>
                  <a:prstClr val="white"/>
                </a:solidFill>
              </a:rPr>
              <a:pPr>
                <a:defRPr/>
              </a:pPr>
              <a:t>‹#›</a:t>
            </a:fld>
            <a:endParaRPr lang="en-US" dirty="0">
              <a:solidFill>
                <a:prstClr val="white"/>
              </a:solidFill>
            </a:endParaRPr>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42782822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F38E02E2-1C4C-4FAB-A2E3-AD42832C1CE3}" type="datetimeFigureOut">
              <a:rPr lang="en-US" smtClean="0">
                <a:solidFill>
                  <a:prstClr val="black"/>
                </a:solidFill>
              </a:rPr>
              <a:pPr>
                <a:defRPr/>
              </a:pPr>
              <a:t>10/18/2017</a:t>
            </a:fld>
            <a:endParaRPr lang="en-US" dirty="0">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FCCC4EE5-0A64-4524-8186-A31FABFFE713}"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688581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2EAF493-F84A-4C2C-A075-291D28B120AD}" type="datetimeFigureOut">
              <a:rPr lang="en-US" smtClean="0">
                <a:solidFill>
                  <a:prstClr val="white"/>
                </a:solidFill>
              </a:rPr>
              <a:pPr>
                <a:defRPr/>
              </a:pPr>
              <a:t>10/18/2017</a:t>
            </a:fld>
            <a:endParaRPr lang="en-US" dirty="0">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8B92A78F-CC28-43DB-8C37-C502C728A472}" type="slidenum">
              <a:rPr lang="en-US" smtClean="0">
                <a:solidFill>
                  <a:prstClr val="white"/>
                </a:solidFill>
              </a:rPr>
              <a:pPr>
                <a:defRPr/>
              </a:pPr>
              <a:t>‹#›</a:t>
            </a:fld>
            <a:endParaRPr lang="en-US" dirty="0">
              <a:solidFill>
                <a:prstClr val="white"/>
              </a:solidFill>
            </a:endParaRPr>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extLst>
      <p:ext uri="{BB962C8B-B14F-4D97-AF65-F5344CB8AC3E}">
        <p14:creationId xmlns:p14="http://schemas.microsoft.com/office/powerpoint/2010/main" val="385183797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5395551-CBD0-485C-9E60-D1CB25261BA0}" type="datetimeFigureOut">
              <a:rPr lang="en-US" smtClean="0">
                <a:solidFill>
                  <a:prstClr val="black"/>
                </a:solidFill>
              </a:rPr>
              <a:pPr>
                <a:defRPr/>
              </a:pPr>
              <a:t>10/18/2017</a:t>
            </a:fld>
            <a:endParaRPr lang="en-US" dirty="0">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15A2EFB4-0579-4DEE-AFC1-E3B67FB22022}"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20156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8ACFC691-9DA6-4714-B73B-1AEBD5C535EE}" type="datetimeFigureOut">
              <a:rPr lang="en-US" smtClean="0">
                <a:solidFill>
                  <a:prstClr val="black"/>
                </a:solidFill>
              </a:rPr>
              <a:pPr>
                <a:defRPr/>
              </a:pPr>
              <a:t>10/18/2017</a:t>
            </a:fld>
            <a:endParaRPr lang="en-US" dirty="0">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DB3D9C1-2922-446B-B96E-17CBE1F2471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3655054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E1BE1DA5-AF88-4F36-BEBB-97988585F057}" type="datetimeFigureOut">
              <a:rPr lang="en-US" smtClean="0">
                <a:solidFill>
                  <a:prstClr val="white"/>
                </a:solidFill>
              </a:rPr>
              <a:pPr>
                <a:defRPr/>
              </a:pPr>
              <a:t>10/18/2017</a:t>
            </a:fld>
            <a:endParaRPr lang="en-US" dirty="0">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E3AFC80-3DA8-476A-A311-AE805EE6FE8F}" type="slidenum">
              <a:rPr lang="en-US" smtClean="0">
                <a:solidFill>
                  <a:prstClr val="white"/>
                </a:solidFill>
              </a:rPr>
              <a:pPr>
                <a:defRPr/>
              </a:pPr>
              <a:t>‹#›</a:t>
            </a:fld>
            <a:endParaRPr lang="en-US" dirty="0">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white"/>
              </a:solidFill>
              <a:latin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white"/>
              </a:solidFill>
              <a:latin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66538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fld id="{C4FD731A-FFDC-4AE2-B048-50BA9CDAA9D7}" type="datetimeFigureOut">
              <a:rPr lang="en-US" smtClean="0">
                <a:solidFill>
                  <a:prstClr val="black"/>
                </a:solidFill>
                <a:latin typeface="Arial" charset="0"/>
              </a:rPr>
              <a:pPr fontAlgn="base">
                <a:spcBef>
                  <a:spcPct val="0"/>
                </a:spcBef>
                <a:spcAft>
                  <a:spcPct val="0"/>
                </a:spcAft>
                <a:defRPr/>
              </a:pPr>
              <a:t>10/18/2017</a:t>
            </a:fld>
            <a:endParaRPr lang="en-US" dirty="0">
              <a:solidFill>
                <a:prstClr val="black"/>
              </a:solidFill>
              <a:latin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BFE66A15-9E90-4938-8905-BAED37E4E443}" type="slidenum">
              <a:rPr lang="en-US" smtClean="0">
                <a:solidFill>
                  <a:prstClr val="black"/>
                </a:solidFill>
                <a:latin typeface="Arial" charset="0"/>
              </a:rPr>
              <a:pPr fontAlgn="base">
                <a:spcBef>
                  <a:spcPct val="0"/>
                </a:spcBef>
                <a:spcAft>
                  <a:spcPct val="0"/>
                </a:spcAft>
                <a:defRPr/>
              </a:pPr>
              <a:t>‹#›</a:t>
            </a:fld>
            <a:endParaRPr lang="en-US" dirty="0">
              <a:solidFill>
                <a:prstClr val="black"/>
              </a:solidFill>
              <a:latin typeface="Arial" charset="0"/>
            </a:endParaRPr>
          </a:p>
        </p:txBody>
      </p:sp>
    </p:spTree>
    <p:extLst>
      <p:ext uri="{BB962C8B-B14F-4D97-AF65-F5344CB8AC3E}">
        <p14:creationId xmlns:p14="http://schemas.microsoft.com/office/powerpoint/2010/main" val="318825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saskatchewan.ca/saskatoon-freewa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em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hyperlink" Target="http://www.partnershipforgrowth.ca/" TargetMode="External"/><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752601"/>
            <a:ext cx="8062664" cy="1829761"/>
          </a:xfrm>
        </p:spPr>
        <p:txBody>
          <a:bodyPr>
            <a:normAutofit fontScale="90000"/>
          </a:bodyPr>
          <a:lstStyle/>
          <a:p>
            <a:r>
              <a:rPr lang="en-CA" dirty="0" smtClean="0"/>
              <a:t>R.M. of Corman Park No. 344</a:t>
            </a:r>
            <a:br>
              <a:rPr lang="en-CA" dirty="0" smtClean="0"/>
            </a:br>
            <a:r>
              <a:rPr lang="en-CA" dirty="0" smtClean="0"/>
              <a:t>Annual General Meeting</a:t>
            </a:r>
            <a:endParaRPr lang="en-CA" dirty="0"/>
          </a:p>
        </p:txBody>
      </p:sp>
      <p:sp>
        <p:nvSpPr>
          <p:cNvPr id="3" name="Subtitle 2"/>
          <p:cNvSpPr>
            <a:spLocks noGrp="1"/>
          </p:cNvSpPr>
          <p:nvPr>
            <p:ph type="subTitle" idx="1"/>
          </p:nvPr>
        </p:nvSpPr>
        <p:spPr/>
        <p:txBody>
          <a:bodyPr/>
          <a:lstStyle/>
          <a:p>
            <a:r>
              <a:rPr lang="en-CA" dirty="0" smtClean="0"/>
              <a:t>October 18, 2017</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32" y="116631"/>
            <a:ext cx="5489336" cy="21602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99841" y="3645023"/>
            <a:ext cx="4761910" cy="2983071"/>
            <a:chOff x="99841" y="3645023"/>
            <a:chExt cx="4761910" cy="298307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99" r="8774"/>
            <a:stretch/>
          </p:blipFill>
          <p:spPr>
            <a:xfrm>
              <a:off x="99841" y="3645023"/>
              <a:ext cx="4503836" cy="2983071"/>
            </a:xfrm>
            <a:prstGeom prst="rect">
              <a:avLst/>
            </a:prstGeom>
          </p:spPr>
        </p:pic>
        <p:sp>
          <p:nvSpPr>
            <p:cNvPr id="11" name="TextBox 10"/>
            <p:cNvSpPr txBox="1"/>
            <p:nvPr/>
          </p:nvSpPr>
          <p:spPr>
            <a:xfrm>
              <a:off x="1619672" y="3789040"/>
              <a:ext cx="3242079" cy="369332"/>
            </a:xfrm>
            <a:prstGeom prst="rect">
              <a:avLst/>
            </a:prstGeom>
            <a:noFill/>
          </p:spPr>
          <p:txBody>
            <a:bodyPr wrap="square" rtlCol="0">
              <a:spAutoFit/>
            </a:bodyPr>
            <a:lstStyle/>
            <a:p>
              <a:r>
                <a:rPr lang="en-CA" b="1" dirty="0" smtClean="0"/>
                <a:t>The Berry Barn</a:t>
              </a:r>
              <a:endParaRPr lang="en-CA" b="1" dirty="0"/>
            </a:p>
          </p:txBody>
        </p:sp>
      </p:grpSp>
      <p:grpSp>
        <p:nvGrpSpPr>
          <p:cNvPr id="4" name="Group 3"/>
          <p:cNvGrpSpPr/>
          <p:nvPr/>
        </p:nvGrpSpPr>
        <p:grpSpPr>
          <a:xfrm>
            <a:off x="4694286" y="3672213"/>
            <a:ext cx="4449714" cy="2955882"/>
            <a:chOff x="4694286" y="3672213"/>
            <a:chExt cx="4449714" cy="2955882"/>
          </a:xfrm>
        </p:grpSpPr>
        <p:pic>
          <p:nvPicPr>
            <p:cNvPr id="9" name="Picture 8"/>
            <p:cNvPicPr>
              <a:picLocks noChangeAspect="1"/>
            </p:cNvPicPr>
            <p:nvPr/>
          </p:nvPicPr>
          <p:blipFill>
            <a:blip r:embed="rId4"/>
            <a:stretch>
              <a:fillRect/>
            </a:stretch>
          </p:blipFill>
          <p:spPr>
            <a:xfrm>
              <a:off x="4694286" y="3672213"/>
              <a:ext cx="4449714" cy="2955882"/>
            </a:xfrm>
            <a:prstGeom prst="rect">
              <a:avLst/>
            </a:prstGeom>
          </p:spPr>
        </p:pic>
        <p:sp>
          <p:nvSpPr>
            <p:cNvPr id="12" name="TextBox 11"/>
            <p:cNvSpPr txBox="1"/>
            <p:nvPr/>
          </p:nvSpPr>
          <p:spPr>
            <a:xfrm>
              <a:off x="5508104" y="3789694"/>
              <a:ext cx="3242079" cy="369332"/>
            </a:xfrm>
            <a:prstGeom prst="rect">
              <a:avLst/>
            </a:prstGeom>
            <a:noFill/>
          </p:spPr>
          <p:txBody>
            <a:bodyPr wrap="square" rtlCol="0">
              <a:spAutoFit/>
            </a:bodyPr>
            <a:lstStyle/>
            <a:p>
              <a:r>
                <a:rPr lang="en-CA" b="1" dirty="0" err="1" smtClean="0"/>
                <a:t>Crickle</a:t>
              </a:r>
              <a:r>
                <a:rPr lang="en-CA" b="1" dirty="0" smtClean="0"/>
                <a:t> Creek Fun Zone</a:t>
              </a:r>
              <a:endParaRPr lang="en-CA" b="1" dirty="0"/>
            </a:p>
          </p:txBody>
        </p:sp>
      </p:grpSp>
      <p:grpSp>
        <p:nvGrpSpPr>
          <p:cNvPr id="3" name="Group 2"/>
          <p:cNvGrpSpPr/>
          <p:nvPr/>
        </p:nvGrpSpPr>
        <p:grpSpPr>
          <a:xfrm>
            <a:off x="4701845" y="314282"/>
            <a:ext cx="4442155" cy="2949591"/>
            <a:chOff x="4701845" y="314282"/>
            <a:chExt cx="4442155" cy="2949591"/>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845" y="314282"/>
              <a:ext cx="4442155" cy="2949591"/>
            </a:xfrm>
            <a:prstGeom prst="rect">
              <a:avLst/>
            </a:prstGeom>
          </p:spPr>
        </p:pic>
        <p:sp>
          <p:nvSpPr>
            <p:cNvPr id="13" name="TextBox 12"/>
            <p:cNvSpPr txBox="1"/>
            <p:nvPr/>
          </p:nvSpPr>
          <p:spPr>
            <a:xfrm>
              <a:off x="5796136" y="548680"/>
              <a:ext cx="3242079" cy="369332"/>
            </a:xfrm>
            <a:prstGeom prst="rect">
              <a:avLst/>
            </a:prstGeom>
            <a:noFill/>
          </p:spPr>
          <p:txBody>
            <a:bodyPr wrap="square" rtlCol="0">
              <a:spAutoFit/>
            </a:bodyPr>
            <a:lstStyle/>
            <a:p>
              <a:r>
                <a:rPr lang="en-CA" b="1" dirty="0" smtClean="0"/>
                <a:t>The Strawberry Ranch</a:t>
              </a:r>
              <a:endParaRPr lang="en-CA" b="1" dirty="0"/>
            </a:p>
          </p:txBody>
        </p:sp>
      </p:grpSp>
      <p:grpSp>
        <p:nvGrpSpPr>
          <p:cNvPr id="2" name="Group 1"/>
          <p:cNvGrpSpPr/>
          <p:nvPr/>
        </p:nvGrpSpPr>
        <p:grpSpPr>
          <a:xfrm>
            <a:off x="-292964" y="308527"/>
            <a:ext cx="5801068" cy="2949591"/>
            <a:chOff x="-292964" y="308527"/>
            <a:chExt cx="5801068" cy="2949591"/>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64" y="308527"/>
              <a:ext cx="4896641" cy="2949591"/>
            </a:xfrm>
            <a:prstGeom prst="rect">
              <a:avLst/>
            </a:prstGeom>
          </p:spPr>
        </p:pic>
        <p:sp>
          <p:nvSpPr>
            <p:cNvPr id="14" name="TextBox 13"/>
            <p:cNvSpPr txBox="1"/>
            <p:nvPr/>
          </p:nvSpPr>
          <p:spPr>
            <a:xfrm>
              <a:off x="2266025" y="476672"/>
              <a:ext cx="3242079" cy="369332"/>
            </a:xfrm>
            <a:prstGeom prst="rect">
              <a:avLst/>
            </a:prstGeom>
            <a:noFill/>
          </p:spPr>
          <p:txBody>
            <a:bodyPr wrap="square" rtlCol="0">
              <a:spAutoFit/>
            </a:bodyPr>
            <a:lstStyle/>
            <a:p>
              <a:r>
                <a:rPr lang="en-CA" b="1" dirty="0" smtClean="0">
                  <a:solidFill>
                    <a:schemeClr val="bg1"/>
                  </a:solidFill>
                </a:rPr>
                <a:t>Black Fox Distillery </a:t>
              </a:r>
              <a:endParaRPr lang="en-CA" b="1" dirty="0">
                <a:solidFill>
                  <a:schemeClr val="bg1"/>
                </a:solidFill>
              </a:endParaRPr>
            </a:p>
          </p:txBody>
        </p:sp>
      </p:grpSp>
    </p:spTree>
    <p:extLst>
      <p:ext uri="{BB962C8B-B14F-4D97-AF65-F5344CB8AC3E}">
        <p14:creationId xmlns:p14="http://schemas.microsoft.com/office/powerpoint/2010/main" val="19794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500"/>
                                        <p:tgtEl>
                                          <p:spTgt spid="3"/>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500"/>
                                        <p:tgtEl>
                                          <p:spTgt spid="5"/>
                                        </p:tgtEl>
                                      </p:cBhvr>
                                    </p:animEffect>
                                  </p:childTnLst>
                                </p:cTn>
                              </p:par>
                            </p:childTnLst>
                          </p:cTn>
                        </p:par>
                        <p:par>
                          <p:cTn id="16" fill="hold">
                            <p:stCondLst>
                              <p:cond delay="5000"/>
                            </p:stCondLst>
                            <p:childTnLst>
                              <p:par>
                                <p:cTn id="17" presetID="22" presetClass="entr" presetSubtype="2"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p:cNvGrpSpPr/>
          <p:nvPr/>
        </p:nvGrpSpPr>
        <p:grpSpPr>
          <a:xfrm>
            <a:off x="4623435" y="74857"/>
            <a:ext cx="4678697" cy="3101256"/>
            <a:chOff x="4623435" y="74857"/>
            <a:chExt cx="4678697" cy="3101256"/>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9335"/>
            <a:stretch/>
          </p:blipFill>
          <p:spPr>
            <a:xfrm>
              <a:off x="4623435" y="74857"/>
              <a:ext cx="4520565" cy="3101256"/>
            </a:xfrm>
            <a:prstGeom prst="rect">
              <a:avLst/>
            </a:prstGeom>
          </p:spPr>
        </p:pic>
        <p:sp>
          <p:nvSpPr>
            <p:cNvPr id="13" name="TextBox 12"/>
            <p:cNvSpPr txBox="1"/>
            <p:nvPr/>
          </p:nvSpPr>
          <p:spPr>
            <a:xfrm>
              <a:off x="6060053" y="184666"/>
              <a:ext cx="3242079" cy="369332"/>
            </a:xfrm>
            <a:prstGeom prst="rect">
              <a:avLst/>
            </a:prstGeom>
            <a:noFill/>
          </p:spPr>
          <p:txBody>
            <a:bodyPr wrap="square" rtlCol="0">
              <a:spAutoFit/>
            </a:bodyPr>
            <a:lstStyle/>
            <a:p>
              <a:r>
                <a:rPr lang="en-CA" b="1" dirty="0" smtClean="0"/>
                <a:t>Co-op Cardlock - BizHub</a:t>
              </a:r>
              <a:endParaRPr lang="en-CA" b="1" dirty="0"/>
            </a:p>
          </p:txBody>
        </p:sp>
      </p:grpSp>
      <p:grpSp>
        <p:nvGrpSpPr>
          <p:cNvPr id="21" name="Group 20"/>
          <p:cNvGrpSpPr/>
          <p:nvPr/>
        </p:nvGrpSpPr>
        <p:grpSpPr>
          <a:xfrm>
            <a:off x="1183488" y="3294807"/>
            <a:ext cx="6840377" cy="3563193"/>
            <a:chOff x="1183488" y="3294807"/>
            <a:chExt cx="6840377" cy="3563193"/>
          </a:xfrm>
        </p:grpSpPr>
        <p:pic>
          <p:nvPicPr>
            <p:cNvPr id="15" name="Content Placeholder 13" descr="aerial.jpg"/>
            <p:cNvPicPr>
              <a:picLocks noChangeAspect="1"/>
            </p:cNvPicPr>
            <p:nvPr/>
          </p:nvPicPr>
          <p:blipFill>
            <a:blip r:embed="rId4" cstate="print"/>
            <a:stretch>
              <a:fillRect/>
            </a:stretch>
          </p:blipFill>
          <p:spPr bwMode="auto">
            <a:xfrm>
              <a:off x="1183488" y="3294807"/>
              <a:ext cx="6840377" cy="3563193"/>
            </a:xfrm>
            <a:prstGeom prst="rect">
              <a:avLst/>
            </a:prstGeom>
            <a:noFill/>
          </p:spPr>
        </p:pic>
        <p:sp>
          <p:nvSpPr>
            <p:cNvPr id="14" name="TextBox 13"/>
            <p:cNvSpPr txBox="1"/>
            <p:nvPr/>
          </p:nvSpPr>
          <p:spPr>
            <a:xfrm>
              <a:off x="1440843" y="3429000"/>
              <a:ext cx="3642451" cy="369332"/>
            </a:xfrm>
            <a:prstGeom prst="rect">
              <a:avLst/>
            </a:prstGeom>
            <a:noFill/>
          </p:spPr>
          <p:txBody>
            <a:bodyPr wrap="square" rtlCol="0">
              <a:spAutoFit/>
            </a:bodyPr>
            <a:lstStyle/>
            <a:p>
              <a:r>
                <a:rPr lang="en-CA" b="1" dirty="0" smtClean="0"/>
                <a:t>Ritchie Bros Auctioneers Ltd. </a:t>
              </a:r>
              <a:endParaRPr lang="en-CA" b="1" dirty="0"/>
            </a:p>
          </p:txBody>
        </p:sp>
      </p:grpSp>
      <p:grpSp>
        <p:nvGrpSpPr>
          <p:cNvPr id="10" name="Group 9"/>
          <p:cNvGrpSpPr/>
          <p:nvPr/>
        </p:nvGrpSpPr>
        <p:grpSpPr>
          <a:xfrm>
            <a:off x="-186580" y="74858"/>
            <a:ext cx="4651883" cy="3101256"/>
            <a:chOff x="-186580" y="74858"/>
            <a:chExt cx="4651883" cy="3101256"/>
          </a:xfrm>
        </p:grpSpPr>
        <p:pic>
          <p:nvPicPr>
            <p:cNvPr id="18" name="Picture 17" descr="kubota-1.jpg"/>
            <p:cNvPicPr>
              <a:picLocks noChangeAspect="1"/>
            </p:cNvPicPr>
            <p:nvPr/>
          </p:nvPicPr>
          <p:blipFill>
            <a:blip r:embed="rId5" cstate="print"/>
            <a:stretch>
              <a:fillRect/>
            </a:stretch>
          </p:blipFill>
          <p:spPr>
            <a:xfrm>
              <a:off x="-186580" y="74858"/>
              <a:ext cx="4651883" cy="3101256"/>
            </a:xfrm>
            <a:prstGeom prst="rect">
              <a:avLst/>
            </a:prstGeom>
          </p:spPr>
        </p:pic>
        <p:sp>
          <p:nvSpPr>
            <p:cNvPr id="19" name="TextBox 18"/>
            <p:cNvSpPr txBox="1"/>
            <p:nvPr/>
          </p:nvSpPr>
          <p:spPr>
            <a:xfrm>
              <a:off x="19990" y="184666"/>
              <a:ext cx="3242079" cy="369332"/>
            </a:xfrm>
            <a:prstGeom prst="rect">
              <a:avLst/>
            </a:prstGeom>
            <a:noFill/>
          </p:spPr>
          <p:txBody>
            <a:bodyPr wrap="square" rtlCol="0">
              <a:spAutoFit/>
            </a:bodyPr>
            <a:lstStyle/>
            <a:p>
              <a:r>
                <a:rPr lang="en-CA" b="1" dirty="0" smtClean="0"/>
                <a:t>Industrial Development</a:t>
              </a:r>
              <a:endParaRPr lang="en-CA" b="1" dirty="0"/>
            </a:p>
          </p:txBody>
        </p:sp>
      </p:grpSp>
    </p:spTree>
    <p:extLst>
      <p:ext uri="{BB962C8B-B14F-4D97-AF65-F5344CB8AC3E}">
        <p14:creationId xmlns:p14="http://schemas.microsoft.com/office/powerpoint/2010/main" val="11429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22" presetClass="entr" presetSubtype="2" fill="hold" nodeType="afterEffect">
                                  <p:stCondLst>
                                    <p:cond delay="50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1500"/>
                                        <p:tgtEl>
                                          <p:spTgt spid="20"/>
                                        </p:tgtEl>
                                      </p:cBhvr>
                                    </p:animEffect>
                                  </p:childTnLst>
                                </p:cTn>
                              </p:par>
                            </p:childTnLst>
                          </p:cTn>
                        </p:par>
                        <p:par>
                          <p:cTn id="12" fill="hold">
                            <p:stCondLst>
                              <p:cond delay="3500"/>
                            </p:stCondLst>
                            <p:childTnLst>
                              <p:par>
                                <p:cTn id="13" presetID="22" presetClass="entr" presetSubtype="4" fill="hold" nodeType="after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8567"/>
          <a:stretch/>
        </p:blipFill>
        <p:spPr>
          <a:xfrm>
            <a:off x="107504" y="188640"/>
            <a:ext cx="6829687" cy="3837316"/>
          </a:xfrm>
          <a:prstGeom prst="rect">
            <a:avLst/>
          </a:prstGeom>
        </p:spPr>
      </p:pic>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sp>
        <p:nvSpPr>
          <p:cNvPr id="2" name="Title 1"/>
          <p:cNvSpPr>
            <a:spLocks noGrp="1"/>
          </p:cNvSpPr>
          <p:nvPr>
            <p:ph type="title"/>
          </p:nvPr>
        </p:nvSpPr>
        <p:spPr>
          <a:xfrm>
            <a:off x="914400" y="400327"/>
            <a:ext cx="8229600" cy="3168352"/>
          </a:xfrm>
        </p:spPr>
        <p:txBody>
          <a:bodyPr>
            <a:normAutofit/>
          </a:bodyPr>
          <a:lstStyle/>
          <a:p>
            <a:pPr algn="r"/>
            <a:r>
              <a:rPr lang="en-US" sz="4000" dirty="0" smtClean="0"/>
              <a:t>Rural </a:t>
            </a:r>
            <a:br>
              <a:rPr lang="en-US" sz="4000" dirty="0" smtClean="0"/>
            </a:br>
            <a:r>
              <a:rPr lang="en-US" sz="4000" dirty="0" smtClean="0"/>
              <a:t>Lifestyle</a:t>
            </a:r>
            <a:br>
              <a:rPr lang="en-US" sz="4000" dirty="0" smtClean="0"/>
            </a:br>
            <a:r>
              <a:rPr lang="en-US" sz="4000" dirty="0" smtClean="0"/>
              <a:t>Choices</a:t>
            </a:r>
            <a:endParaRPr lang="en-US" sz="4000" dirty="0"/>
          </a:p>
        </p:txBody>
      </p:sp>
      <p:pic>
        <p:nvPicPr>
          <p:cNvPr id="7" name="Picture 6" descr="http://parksideestates.ca/wp-content/uploads/2013/01/Parkside.jpeg"/>
          <p:cNvPicPr>
            <a:picLocks noChangeAspect="1" noChangeArrowheads="1"/>
          </p:cNvPicPr>
          <p:nvPr/>
        </p:nvPicPr>
        <p:blipFill>
          <a:blip r:embed="rId4" cstate="print"/>
          <a:srcRect/>
          <a:stretch>
            <a:fillRect/>
          </a:stretch>
        </p:blipFill>
        <p:spPr bwMode="auto">
          <a:xfrm>
            <a:off x="5940152" y="4182520"/>
            <a:ext cx="4216072" cy="2957622"/>
          </a:xfrm>
          <a:prstGeom prst="rect">
            <a:avLst/>
          </a:prstGeom>
          <a:noFill/>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8264" t="32150" r="12515" b="18501"/>
          <a:stretch/>
        </p:blipFill>
        <p:spPr>
          <a:xfrm>
            <a:off x="-401773" y="4182519"/>
            <a:ext cx="6269917" cy="2929270"/>
          </a:xfrm>
          <a:prstGeom prst="rect">
            <a:avLst/>
          </a:prstGeom>
        </p:spPr>
      </p:pic>
    </p:spTree>
    <p:extLst>
      <p:ext uri="{BB962C8B-B14F-4D97-AF65-F5344CB8AC3E}">
        <p14:creationId xmlns:p14="http://schemas.microsoft.com/office/powerpoint/2010/main" val="139849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par>
                          <p:cTn id="8" fill="hold">
                            <p:stCondLst>
                              <p:cond delay="2000"/>
                            </p:stCondLst>
                            <p:childTnLst>
                              <p:par>
                                <p:cTn id="9" presetID="22" presetClass="entr" presetSubtype="4"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par>
                          <p:cTn id="12" fill="hold">
                            <p:stCondLst>
                              <p:cond delay="4000"/>
                            </p:stCondLst>
                            <p:childTnLst>
                              <p:par>
                                <p:cTn id="13" presetID="22" presetClass="entr" presetSubtype="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a:spLocks noGrp="1" noChangeArrowheads="1"/>
          </p:cNvSpPr>
          <p:nvPr>
            <p:ph type="body" idx="4294967295"/>
          </p:nvPr>
        </p:nvSpPr>
        <p:spPr>
          <a:xfrm>
            <a:off x="0" y="5410200"/>
            <a:ext cx="4040188" cy="762000"/>
          </a:xfrm>
        </p:spPr>
        <p:txBody>
          <a:bodyPr/>
          <a:lstStyle/>
          <a:p>
            <a:endParaRPr lang="en-US" smtClean="0"/>
          </a:p>
          <a:p>
            <a:endParaRPr lang="en-US" smtClean="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104" b="20464"/>
          <a:stretch/>
        </p:blipFill>
        <p:spPr>
          <a:xfrm>
            <a:off x="4177027" y="4147425"/>
            <a:ext cx="4838700" cy="259228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40" y="4084235"/>
            <a:ext cx="4177027" cy="2615208"/>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3221"/>
          <a:stretch/>
        </p:blipFill>
        <p:spPr>
          <a:xfrm>
            <a:off x="4572000" y="260648"/>
            <a:ext cx="4671688" cy="266429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465" t="9200" r="3269" b="17383"/>
          <a:stretch/>
        </p:blipFill>
        <p:spPr>
          <a:xfrm>
            <a:off x="-27755" y="260648"/>
            <a:ext cx="4464496" cy="266429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751" y="2708920"/>
            <a:ext cx="4234498" cy="1666418"/>
          </a:xfrm>
          <a:prstGeom prst="rect">
            <a:avLst/>
          </a:prstGeom>
        </p:spPr>
      </p:pic>
    </p:spTree>
    <p:extLst>
      <p:ext uri="{BB962C8B-B14F-4D97-AF65-F5344CB8AC3E}">
        <p14:creationId xmlns:p14="http://schemas.microsoft.com/office/powerpoint/2010/main" val="11455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childTnLst>
                          </p:cTn>
                        </p:par>
                        <p:par>
                          <p:cTn id="8" fill="hold">
                            <p:stCondLst>
                              <p:cond delay="1500"/>
                            </p:stCondLst>
                            <p:childTnLst>
                              <p:par>
                                <p:cTn id="9" presetID="16" presetClass="entr" presetSubtype="37"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500"/>
                                        <p:tgtEl>
                                          <p:spTgt spid="6"/>
                                        </p:tgtEl>
                                      </p:cBhvr>
                                    </p:animEffect>
                                  </p:childTnLst>
                                </p:cTn>
                              </p:par>
                              <p:par>
                                <p:cTn id="12" presetID="6" presetClass="entr" presetSubtype="32" fill="hold" nodeType="withEffect">
                                  <p:stCondLst>
                                    <p:cond delay="750"/>
                                  </p:stCondLst>
                                  <p:childTnLst>
                                    <p:set>
                                      <p:cBhvr>
                                        <p:cTn id="13" dur="1" fill="hold">
                                          <p:stCondLst>
                                            <p:cond delay="0"/>
                                          </p:stCondLst>
                                        </p:cTn>
                                        <p:tgtEl>
                                          <p:spTgt spid="16"/>
                                        </p:tgtEl>
                                        <p:attrNameLst>
                                          <p:attrName>style.visibility</p:attrName>
                                        </p:attrNameLst>
                                      </p:cBhvr>
                                      <p:to>
                                        <p:strVal val="visible"/>
                                      </p:to>
                                    </p:set>
                                    <p:animEffect transition="in" filter="circle(out)">
                                      <p:cBhvr>
                                        <p:cTn id="14" dur="3000"/>
                                        <p:tgtEl>
                                          <p:spTgt spid="16"/>
                                        </p:tgtEl>
                                      </p:cBhvr>
                                    </p:animEffect>
                                  </p:childTnLst>
                                </p:cTn>
                              </p:par>
                              <p:par>
                                <p:cTn id="15" presetID="16" presetClass="entr" presetSubtype="42"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barn(outHorizontal)">
                                      <p:cBhvr>
                                        <p:cTn id="17" dur="1500"/>
                                        <p:tgtEl>
                                          <p:spTgt spid="12"/>
                                        </p:tgtEl>
                                      </p:cBhvr>
                                    </p:animEffect>
                                  </p:childTnLst>
                                </p:cTn>
                              </p:par>
                            </p:childTnLst>
                          </p:cTn>
                        </p:par>
                        <p:par>
                          <p:cTn id="18" fill="hold">
                            <p:stCondLst>
                              <p:cond delay="5250"/>
                            </p:stCondLst>
                            <p:childTnLst>
                              <p:par>
                                <p:cTn id="19" presetID="16" presetClass="entr" presetSubtype="4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Horizontal)">
                                      <p:cBhvr>
                                        <p:cTn id="2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0" y="5410200"/>
            <a:ext cx="4040188" cy="762000"/>
          </a:xfrm>
        </p:spPr>
        <p:txBody>
          <a:bodyPr/>
          <a:lstStyle/>
          <a:p>
            <a:endParaRPr lang="en-US" dirty="0" smtClean="0"/>
          </a:p>
          <a:p>
            <a:endParaRPr lang="en-US" dirty="0"/>
          </a:p>
        </p:txBody>
      </p:sp>
      <p:grpSp>
        <p:nvGrpSpPr>
          <p:cNvPr id="3" name="Group 2"/>
          <p:cNvGrpSpPr/>
          <p:nvPr/>
        </p:nvGrpSpPr>
        <p:grpSpPr>
          <a:xfrm>
            <a:off x="290525" y="2624365"/>
            <a:ext cx="8520165" cy="4233635"/>
            <a:chOff x="343432" y="1251874"/>
            <a:chExt cx="9791944" cy="453455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32" y="1251874"/>
              <a:ext cx="9791944" cy="4534551"/>
            </a:xfrm>
            <a:prstGeom prst="rect">
              <a:avLst/>
            </a:prstGeom>
          </p:spPr>
        </p:pic>
        <p:sp>
          <p:nvSpPr>
            <p:cNvPr id="2" name="TextBox 1"/>
            <p:cNvSpPr txBox="1"/>
            <p:nvPr/>
          </p:nvSpPr>
          <p:spPr>
            <a:xfrm>
              <a:off x="1365278" y="1912355"/>
              <a:ext cx="3671580" cy="692271"/>
            </a:xfrm>
            <a:prstGeom prst="rect">
              <a:avLst/>
            </a:prstGeom>
            <a:noFill/>
          </p:spPr>
          <p:txBody>
            <a:bodyPr wrap="square" rtlCol="0">
              <a:spAutoFit/>
            </a:bodyPr>
            <a:lstStyle/>
            <a:p>
              <a:r>
                <a:rPr lang="en-CA" dirty="0" smtClean="0"/>
                <a:t>The Village at </a:t>
              </a:r>
              <a:r>
                <a:rPr lang="en-CA" dirty="0" err="1" smtClean="0"/>
                <a:t>Crossmount</a:t>
              </a:r>
              <a:r>
                <a:rPr lang="en-CA" dirty="0" smtClean="0"/>
                <a:t>: Event Centre</a:t>
              </a:r>
              <a:endParaRPr lang="en-CA" dirty="0"/>
            </a:p>
          </p:txBody>
        </p:sp>
      </p:grpSp>
      <p:grpSp>
        <p:nvGrpSpPr>
          <p:cNvPr id="6" name="Group 5"/>
          <p:cNvGrpSpPr/>
          <p:nvPr/>
        </p:nvGrpSpPr>
        <p:grpSpPr>
          <a:xfrm>
            <a:off x="4644008" y="38851"/>
            <a:ext cx="4240035" cy="2826690"/>
            <a:chOff x="4651748" y="0"/>
            <a:chExt cx="5170142" cy="344676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748" y="0"/>
              <a:ext cx="5170142" cy="3446761"/>
            </a:xfrm>
            <a:prstGeom prst="rect">
              <a:avLst/>
            </a:prstGeom>
          </p:spPr>
        </p:pic>
        <p:sp>
          <p:nvSpPr>
            <p:cNvPr id="8" name="TextBox 7"/>
            <p:cNvSpPr txBox="1"/>
            <p:nvPr/>
          </p:nvSpPr>
          <p:spPr>
            <a:xfrm>
              <a:off x="7559825" y="2674443"/>
              <a:ext cx="2262065" cy="751210"/>
            </a:xfrm>
            <a:prstGeom prst="rect">
              <a:avLst/>
            </a:prstGeom>
            <a:noFill/>
          </p:spPr>
          <p:txBody>
            <a:bodyPr wrap="square" rtlCol="0">
              <a:spAutoFit/>
            </a:bodyPr>
            <a:lstStyle/>
            <a:p>
              <a:r>
                <a:rPr lang="en-CA" dirty="0" err="1" smtClean="0">
                  <a:solidFill>
                    <a:schemeClr val="bg1"/>
                  </a:solidFill>
                </a:rPr>
                <a:t>Crossmount</a:t>
              </a:r>
              <a:r>
                <a:rPr lang="en-CA" dirty="0" smtClean="0">
                  <a:solidFill>
                    <a:schemeClr val="bg1"/>
                  </a:solidFill>
                </a:rPr>
                <a:t> </a:t>
              </a:r>
            </a:p>
            <a:p>
              <a:r>
                <a:rPr lang="en-CA" dirty="0" smtClean="0">
                  <a:solidFill>
                    <a:schemeClr val="bg1"/>
                  </a:solidFill>
                </a:rPr>
                <a:t>Cider Co.</a:t>
              </a:r>
              <a:endParaRPr lang="en-CA" dirty="0">
                <a:solidFill>
                  <a:schemeClr val="bg1"/>
                </a:solidFill>
              </a:endParaRPr>
            </a:p>
          </p:txBody>
        </p:sp>
      </p:gr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2731"/>
          <a:stretch/>
        </p:blipFill>
        <p:spPr>
          <a:xfrm>
            <a:off x="239237" y="38851"/>
            <a:ext cx="4217969" cy="2826690"/>
          </a:xfrm>
          <a:prstGeom prst="rect">
            <a:avLst/>
          </a:prstGeom>
        </p:spPr>
      </p:pic>
    </p:spTree>
    <p:extLst>
      <p:ext uri="{BB962C8B-B14F-4D97-AF65-F5344CB8AC3E}">
        <p14:creationId xmlns:p14="http://schemas.microsoft.com/office/powerpoint/2010/main" val="35691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000"/>
                                        <p:tgtEl>
                                          <p:spTgt spid="6"/>
                                        </p:tgtEl>
                                      </p:cBhvr>
                                    </p:animEffect>
                                  </p:childTnLst>
                                </p:cTn>
                              </p:par>
                            </p:childTnLst>
                          </p:cTn>
                        </p:par>
                        <p:par>
                          <p:cTn id="14" fill="hold">
                            <p:stCondLst>
                              <p:cond delay="4500"/>
                            </p:stCondLst>
                            <p:childTnLst>
                              <p:par>
                                <p:cTn id="15" presetID="16" presetClass="entr" presetSubtype="21"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Administration</a:t>
            </a:r>
            <a:endParaRPr lang="en-US" dirty="0"/>
          </a:p>
        </p:txBody>
      </p:sp>
      <p:sp>
        <p:nvSpPr>
          <p:cNvPr id="5" name="Subtitle 4"/>
          <p:cNvSpPr>
            <a:spLocks noGrp="1"/>
          </p:cNvSpPr>
          <p:nvPr>
            <p:ph type="subTitle" idx="1"/>
          </p:nvPr>
        </p:nvSpPr>
        <p:spPr/>
        <p:txBody>
          <a:bodyPr/>
          <a:lstStyle/>
          <a:p>
            <a:r>
              <a:rPr lang="en-US" dirty="0" smtClean="0"/>
              <a:t>Adam </a:t>
            </a:r>
            <a:r>
              <a:rPr lang="en-US" dirty="0" err="1" smtClean="0"/>
              <a:t>Tittemore</a:t>
            </a:r>
            <a:endParaRPr lang="en-US" dirty="0" smtClean="0"/>
          </a:p>
          <a:p>
            <a:r>
              <a:rPr lang="en-US" dirty="0" smtClean="0"/>
              <a:t>Administrator</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116180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8229600" cy="5052617"/>
          </a:xfrm>
        </p:spPr>
        <p:txBody>
          <a:bodyPr/>
          <a:lstStyle/>
          <a:p>
            <a:r>
              <a:rPr lang="en-US" dirty="0" smtClean="0"/>
              <a:t>Ensure </a:t>
            </a:r>
            <a:r>
              <a:rPr lang="en-US" dirty="0"/>
              <a:t>municipal operations are completed in an efficient </a:t>
            </a:r>
            <a:r>
              <a:rPr lang="en-US" dirty="0" smtClean="0"/>
              <a:t>manner</a:t>
            </a:r>
          </a:p>
          <a:p>
            <a:endParaRPr lang="en-US" dirty="0"/>
          </a:p>
          <a:p>
            <a:r>
              <a:rPr lang="en-US" dirty="0" smtClean="0"/>
              <a:t>Ensure </a:t>
            </a:r>
            <a:r>
              <a:rPr lang="en-US" dirty="0"/>
              <a:t>Bylaws and resolutions of Council are </a:t>
            </a:r>
            <a:r>
              <a:rPr lang="en-US" dirty="0" smtClean="0"/>
              <a:t>implemented</a:t>
            </a:r>
          </a:p>
          <a:p>
            <a:endParaRPr lang="en-US" dirty="0"/>
          </a:p>
          <a:p>
            <a:r>
              <a:rPr lang="en-US" dirty="0"/>
              <a:t>Make recommendations to Council on legislative </a:t>
            </a:r>
            <a:r>
              <a:rPr lang="en-US" dirty="0" smtClean="0"/>
              <a:t>decisions</a:t>
            </a:r>
          </a:p>
          <a:p>
            <a:endParaRPr lang="en-US" dirty="0"/>
          </a:p>
          <a:p>
            <a:r>
              <a:rPr lang="en-US" dirty="0"/>
              <a:t>Long term planning</a:t>
            </a:r>
          </a:p>
          <a:p>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Overview</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4638"/>
            <a:ext cx="2771608" cy="1090722"/>
          </a:xfrm>
          <a:prstGeom prst="rect">
            <a:avLst/>
          </a:prstGeom>
        </p:spPr>
      </p:pic>
    </p:spTree>
    <p:extLst>
      <p:ext uri="{BB962C8B-B14F-4D97-AF65-F5344CB8AC3E}">
        <p14:creationId xmlns:p14="http://schemas.microsoft.com/office/powerpoint/2010/main" val="983247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3773"/>
            <a:ext cx="8229600" cy="4525963"/>
          </a:xfrm>
        </p:spPr>
        <p:txBody>
          <a:bodyPr>
            <a:normAutofit fontScale="92500" lnSpcReduction="10000"/>
          </a:bodyPr>
          <a:lstStyle/>
          <a:p>
            <a:r>
              <a:rPr lang="en-US" dirty="0" smtClean="0"/>
              <a:t>Administration </a:t>
            </a:r>
            <a:endParaRPr lang="en-US" dirty="0"/>
          </a:p>
          <a:p>
            <a:pPr lvl="1"/>
            <a:r>
              <a:rPr lang="en-US" dirty="0"/>
              <a:t>Finance, Taxes, Utilities, </a:t>
            </a:r>
            <a:r>
              <a:rPr lang="en-US" dirty="0" smtClean="0"/>
              <a:t>Assessment</a:t>
            </a:r>
          </a:p>
          <a:p>
            <a:pPr lvl="1"/>
            <a:endParaRPr lang="en-US" dirty="0"/>
          </a:p>
          <a:p>
            <a:r>
              <a:rPr lang="en-US" dirty="0"/>
              <a:t>Public Works</a:t>
            </a:r>
          </a:p>
          <a:p>
            <a:pPr lvl="1"/>
            <a:r>
              <a:rPr lang="en-US" dirty="0"/>
              <a:t>Roads, Utilities, Permitting, Drainage, Mapping, </a:t>
            </a:r>
            <a:r>
              <a:rPr lang="en-US" dirty="0" smtClean="0"/>
              <a:t>Mowing</a:t>
            </a:r>
          </a:p>
          <a:p>
            <a:pPr lvl="1"/>
            <a:endParaRPr lang="en-US" dirty="0"/>
          </a:p>
          <a:p>
            <a:r>
              <a:rPr lang="en-US" dirty="0"/>
              <a:t>Planning &amp; Development</a:t>
            </a:r>
          </a:p>
          <a:p>
            <a:pPr lvl="1"/>
            <a:r>
              <a:rPr lang="en-US" dirty="0"/>
              <a:t>Zoning, Subdivisions, Planning, Permits, </a:t>
            </a:r>
            <a:r>
              <a:rPr lang="en-US" dirty="0" smtClean="0"/>
              <a:t>Enforcement</a:t>
            </a:r>
          </a:p>
          <a:p>
            <a:pPr lvl="1"/>
            <a:endParaRPr lang="en-US" dirty="0"/>
          </a:p>
          <a:p>
            <a:r>
              <a:rPr lang="en-US" dirty="0"/>
              <a:t>Weed Control</a:t>
            </a:r>
          </a:p>
          <a:p>
            <a:r>
              <a:rPr lang="en-US" dirty="0"/>
              <a:t>Pest </a:t>
            </a:r>
            <a:r>
              <a:rPr lang="en-US" dirty="0" smtClean="0"/>
              <a:t>Control</a:t>
            </a:r>
          </a:p>
          <a:p>
            <a:r>
              <a:rPr lang="en-US" dirty="0" smtClean="0"/>
              <a:t>Protective Services</a:t>
            </a:r>
            <a:endParaRPr lang="en-US" dirty="0"/>
          </a:p>
          <a:p>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Departments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4638"/>
            <a:ext cx="2771608" cy="1090722"/>
          </a:xfrm>
          <a:prstGeom prst="rect">
            <a:avLst/>
          </a:prstGeom>
        </p:spPr>
      </p:pic>
    </p:spTree>
    <p:extLst>
      <p:ext uri="{BB962C8B-B14F-4D97-AF65-F5344CB8AC3E}">
        <p14:creationId xmlns:p14="http://schemas.microsoft.com/office/powerpoint/2010/main" val="1340800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962" y="1052736"/>
            <a:ext cx="8229600" cy="5112568"/>
          </a:xfrm>
        </p:spPr>
        <p:txBody>
          <a:bodyPr>
            <a:normAutofit/>
          </a:bodyPr>
          <a:lstStyle/>
          <a:p>
            <a:endParaRPr lang="en-US" dirty="0"/>
          </a:p>
          <a:p>
            <a:r>
              <a:rPr lang="en-US" dirty="0" smtClean="0"/>
              <a:t>Operational Revenues                 $15,816,465</a:t>
            </a:r>
          </a:p>
          <a:p>
            <a:endParaRPr lang="en-US" dirty="0" smtClean="0"/>
          </a:p>
          <a:p>
            <a:r>
              <a:rPr lang="en-US" dirty="0"/>
              <a:t>Operational </a:t>
            </a:r>
            <a:r>
              <a:rPr lang="en-US" dirty="0" smtClean="0"/>
              <a:t>Expenditures           </a:t>
            </a:r>
            <a:r>
              <a:rPr lang="en-US" u="sng" dirty="0" smtClean="0"/>
              <a:t>$12,244,769 </a:t>
            </a:r>
          </a:p>
          <a:p>
            <a:endParaRPr lang="en-US" dirty="0" smtClean="0"/>
          </a:p>
          <a:p>
            <a:r>
              <a:rPr lang="en-US" dirty="0" smtClean="0"/>
              <a:t>Operational Surplus </a:t>
            </a:r>
            <a:r>
              <a:rPr lang="en-US" dirty="0"/>
              <a:t> </a:t>
            </a:r>
            <a:r>
              <a:rPr lang="en-US" dirty="0" smtClean="0"/>
              <a:t>                    $3,571,696</a:t>
            </a:r>
          </a:p>
          <a:p>
            <a:endParaRPr lang="en-US" dirty="0" smtClean="0"/>
          </a:p>
          <a:p>
            <a:r>
              <a:rPr lang="en-US" dirty="0" smtClean="0"/>
              <a:t>Capital Investment </a:t>
            </a:r>
            <a:r>
              <a:rPr lang="en-US" dirty="0"/>
              <a:t> </a:t>
            </a:r>
            <a:r>
              <a:rPr lang="en-US" dirty="0" smtClean="0"/>
              <a:t>                      $5,364,575 </a:t>
            </a:r>
          </a:p>
          <a:p>
            <a:pPr lvl="1">
              <a:buFontTx/>
              <a:buChar char="-"/>
            </a:pPr>
            <a:r>
              <a:rPr lang="en-US" dirty="0" smtClean="0"/>
              <a:t>Valley Road 3 Year Project </a:t>
            </a:r>
          </a:p>
          <a:p>
            <a:pPr lvl="1">
              <a:buFontTx/>
              <a:buChar char="-"/>
            </a:pPr>
            <a:r>
              <a:rPr lang="en-US" dirty="0" smtClean="0"/>
              <a:t>Capital Equipment </a:t>
            </a:r>
          </a:p>
          <a:p>
            <a:pPr marL="393192" lvl="1" indent="0">
              <a:buNone/>
            </a:pPr>
            <a:r>
              <a:rPr lang="en-US" dirty="0" smtClean="0"/>
              <a:t>- East Cory Local Improvement Project</a:t>
            </a:r>
            <a:endParaRPr lang="en-US" dirty="0"/>
          </a:p>
          <a:p>
            <a:pPr marL="0" indent="0">
              <a:buNone/>
            </a:pPr>
            <a:endParaRPr lang="en-US" dirty="0" smtClean="0"/>
          </a:p>
        </p:txBody>
      </p:sp>
      <p:sp>
        <p:nvSpPr>
          <p:cNvPr id="2" name="Title 1"/>
          <p:cNvSpPr>
            <a:spLocks noGrp="1"/>
          </p:cNvSpPr>
          <p:nvPr>
            <p:ph type="title"/>
          </p:nvPr>
        </p:nvSpPr>
        <p:spPr>
          <a:xfrm>
            <a:off x="457200" y="116632"/>
            <a:ext cx="8229600" cy="1152128"/>
          </a:xfrm>
        </p:spPr>
        <p:txBody>
          <a:bodyPr>
            <a:normAutofit fontScale="90000"/>
          </a:bodyPr>
          <a:lstStyle/>
          <a:p>
            <a:r>
              <a:rPr lang="en-US" dirty="0" smtClean="0"/>
              <a:t/>
            </a:r>
            <a:br>
              <a:rPr lang="en-US" dirty="0" smtClean="0"/>
            </a:br>
            <a:r>
              <a:rPr lang="en-US" dirty="0" smtClean="0"/>
              <a:t>2016 Financial Information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408" y="116632"/>
            <a:ext cx="2378711" cy="936104"/>
          </a:xfrm>
          <a:prstGeom prst="rect">
            <a:avLst/>
          </a:prstGeom>
        </p:spPr>
      </p:pic>
    </p:spTree>
    <p:extLst>
      <p:ext uri="{BB962C8B-B14F-4D97-AF65-F5344CB8AC3E}">
        <p14:creationId xmlns:p14="http://schemas.microsoft.com/office/powerpoint/2010/main" val="3098906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608" y="1916832"/>
            <a:ext cx="8229600" cy="4525963"/>
          </a:xfrm>
        </p:spPr>
        <p:txBody>
          <a:bodyPr/>
          <a:lstStyle/>
          <a:p>
            <a:endParaRPr lang="en-US" dirty="0" smtClean="0"/>
          </a:p>
          <a:p>
            <a:endParaRPr lang="en-US" dirty="0"/>
          </a:p>
          <a:p>
            <a:endParaRPr lang="en-US" dirty="0" smtClean="0"/>
          </a:p>
          <a:p>
            <a:pPr marL="109728" indent="0">
              <a:buNone/>
            </a:pPr>
            <a:r>
              <a:rPr lang="en-US" dirty="0" smtClean="0"/>
              <a:t>          </a:t>
            </a:r>
            <a:br>
              <a:rPr lang="en-US" dirty="0" smtClean="0"/>
            </a:br>
            <a:r>
              <a:rPr lang="en-US" dirty="0" smtClean="0"/>
              <a:t>         </a:t>
            </a:r>
            <a:br>
              <a:rPr lang="en-US" dirty="0" smtClean="0"/>
            </a:br>
            <a:endParaRPr lang="en-US" dirty="0"/>
          </a:p>
          <a:p>
            <a:endParaRPr lang="en-US"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559" y="246663"/>
            <a:ext cx="2339560" cy="920697"/>
          </a:xfrm>
          <a:prstGeom prst="rect">
            <a:avLst/>
          </a:prstGeom>
        </p:spPr>
      </p:pic>
      <p:sp>
        <p:nvSpPr>
          <p:cNvPr id="4" name="AutoShape 2" descr="data:image/png;base64,iVBORw0KGgoAAAANSUhEUgAAAggAAAGDCAIAAADBAX+yAAAgAElEQVR4nO2dX3BVVZb/85SXPOWNF3mjaqof8Y2qLqvL/CZFDYzGjsVYDGUl9jR2jzNW32q7jdQQa2Rua4vdNtjotJx2wD9h+KtRjDiBCJdIAiIQQuRPOBIJHRJCICRwucnV/XvYuNx37/PvnnvO3efP91PrIZx7/h9d373X3nutGsMwsgAAAEA2m81mDcOoyWazDAAAAGCMMZbNZiEMAAAAfgDCAAAAoAQIAwAAgBIgDAAAAEqAMAAAACgBwgAAAKAECAMAAIASIAwAAABKgDAAAAAoAcIAAACgBAgDAACAEiAMAAAASoAwAAAAKAHCAAAAoAQIAwAAgBIgDCDqGIZRU1NTU1PT3t5ut0UjEb89TgRvCUQZCEMymZ+fX758eY0jDz/8cODXzeVylteqq6ubmJjwd06Nnld6jR0dHZG6Pe9kMpnwPjpIHhCGZBI1YeAsXrz49u3b5Z5To+c1TbO+vt75jUVKGOiGpVcdQa0CUQbCkAqq5hdIGEQfKrpXH9qg0fPyC9XW1t5///01Nv2eWAgDAGUBYUgFeoWBMZbP5xcuXOjvHnR5Xup1LV68eMOGDfyKajQJwgCSB4QhFdi5KtFfqw6dvLzoZehUlgF3O2GwOxtTwjXqTXr0vM7PQjdQW1vb399PMXfLp5BurL293cHhehcG1yeVXlS5z0gPpR7u+5b4gbyrJN4YhCfZQBhSgaVfoI0SFDARByr4geSY7PyCgzDQsWJAxtKX1dhIkYPndX0WJggDjwtxHISB3xsXEnoV/J/O79bybXt5UruRIX6Trs9YrjB4f/nSS1PfLUgYEIZUYCcMkptT29HUouRewLWh7SAMqm+lnR2kyPLmLbe4PovlwLjdg6gSSCf00aEp90npovw2SBi8fy/Xwedyb4k2irs5yCqINRCGVOAx6u3crvy7v/s77nQcpjN5Fwa7NrgkRZZ35eVxHFyh63sQd1YPd/W50haPT+rQKfH+jB6FoZKXb7cRJAkIQyrwPsag7iaFoZ3dlndhsIwsibdEF/I9xmDn2b3M0xXjSHY3Zncz0haPT2q3m4jrM3oUhkpefrlvEsQRCEMqKGuMQdUPMRjtPOrofYzBzoWpjdlKxhj8CYPdUIplNMn19jw+qeuEIi/P6FEYKnn5Zb1JEFMgDKlA/d/bsv1r6QXUiSsOkWXvs5JcG63eQ0ken8W7O3NepldT5ti4xydVwzgiHp8xqB6DcygJwpB4IAypwMGDiP9vq7uJTciXX36Z/+oQ6/CyjoHrimuYm1yb9ya587N4d2d203VESB0rH2OQlNIyWOfxGYMaY3B4+WW9SRBTIAypwKHHQF5e7BlYOlPLWSsSZa18Vifh+JuV5ONZHN6Vc6xfTTpUVqTL+Unp5NJuHR0dHp/R7uZ93xKEIZ1AGFJBWdPYHRwueQS7IeiyciU5JHRybherW1yfhXl2Z867qbM8vdyexye1G1vmvRMvz6juZreOwffL9/4mQXyBMKQCu1lJ4nhmXV3dyMgId0xeVkU5+00JhyFr6RDfK8icn4V5dmfOazXUmJj32bSuTyrdgI9nZDYZYX3fEoQhnUAYAAAAlABhAAAAUAKEAQAAQAkQBgAAACVAGAAAAJQAYQAAAFAChAEAAEAJEAYAAAAlQBgAAACUAGEAAABQAoQBAABACRAGAAAAJUAYAAAAlABhAAAAUAKEAQAAQAkQBgAAACVAGAAAAJQAYQAAAFAChAEAAEAJEAYAAAAlQBgAAACUAGEAAABQAoQBAABACRAGAAAAJUAYAAAAlABhAAAAUAKEAQAAQAkQBgAAACVAGAAAAJQAYQAAAFAChAEAAEAJEAYAAAAlQBgAAACUAGEAAABQAoQBAABACRAGAAAAJUAYAAAAlABhAACAyDE/P//YY49NTEz4ODafzzc1Nd2+fdv31SEMAACf/L9Mh2r06/z8/PLly2u+p7293eNp5+fnm5ub+/v7fe+fyWQefvhhz8/xA5lMpty7tTyJv6uL5HI5Okkul6sRqKurGxkZWbhwYU1NDe1jmmZDQwOJQSaT6ejosD61ByAMAACfeBEG7p7y+fzChQs9uqrKhcEfuVxu8eLF3LeuXbvWX2s9KOw8OxcMwzDa29upV5HP53/0ox+JNyzqig8gDAAAn3gXBsZYJpPhvqy5ubmlpYVa5WJzuKOjQ+xncDdtGAb/p+jppEa0uD9jjPtNfkW+v2EY/HDLs9E56QyEtL90/3aXkB6ttraW65Z6NnrYuro68uz5fH7RokWq1NErlYRBVRHTNO+77z7f2gZhAAD4xLswmKa5YMGC/v5+vlEMgPDt0j7UAxAjJOT+JL+p9hi43yRHTztYnk2Eh5LI16v7S/evXoKurjp39Wx27Xq1ByBdjvfA+K2SDnk5g0cgDAAAn5Q1xsC9sOTEJc8o9iqkJrYY+pea9nbCQK6ZPLLl2ST4bfM2vrq/dC31EkyRJfGupLNx/y72FTiW7X2pB0Z7tra2mqZZX18vPpFdn8MjEAYAgE/KCiXRRmdh4K1yURhcYz52wsC+Vxr6p+XZLKEDpf0tB7qlZruDMNj1DyR5sGzv53I5SUJoN/7eRHFCjwEAoIfKhcFLKEltO4tHqedkgjCYpvnAAw80NjY6nE08iro1/M7V/dVrSZegq0s36Xx16V1ZtvfF8QzpTrgwiLNUMcYAAIgiXoSBKYPPfCOPukiDzzSEy4SwjBjzkQaf6R7Elrvl2TgUuBeHpqX91fu3vAR1UOwGn9VQldSZkIZAVEcv9lEolESHYFYSAAAkjQo9O9YxAABA0qhkkKDCAQYGYQAAACABYQAAAFAChAEAAEAJEAYAAAAlQBgAAACUAGEAAIRIJXUFgC4gDACAsLBbTcYXtakT7dXCAxMTE5YbxfM7n0dKiCQeImVzqryIQmKAMAAnxr84dnH3bm5fbfmfUxs3XO3vk/aZuVM4OTzOTctNgmgiLtbN5XLkoHkdG9cVWJYrvMSNPDXQ6tWrpfOI+SSkBcPSIZZrswGDMABnLnf/36mNG0RTheHk8LhlzpzWF/f+etN+bsbeUx/2Xjg5PF6YL2p5EFB9nNP1OAuDXToN2kipKdTz2AmDegiEwQ4IA3Bi7PPPfQuDna1o38OlYtfBsyeHx2fuFLQ8GqgCvLyBWv2GuQmDZc0ccaOYP1U9D+UOkuJO0iGWicEBgzCkjenZwuj4zPmRqf7BsZ4vLl+7ccd5/6v9fYELg6VUvNzR1/PlJYhEIuFhfSnW7yAMrt0FsR9geR7DMOrq6vr6+urr63noyfUQNal1moEwJJaxydkT5yb6B8c+OXJpd88F44PBjf97QrLR8Rnnk0yeHqiCMIj273/61Nh7aujSZGgvBmhA7QE4CIOljxY3qnU9RdURr0Vy4nwIq7iyTcKAMCSHYvHb0fGZ/sGx3T0XNu08pcqAaudHppzPeX1oqMrCQNa0Ztd/vf35vqPm9Vv50N4ZCBFxwNkwDO/CIBUecNhoeR5RGHgmbWkH9BhcgTDEm9v5uYujN3MnRnd0n/eiBJINmdedz3/r0iVdwiDac3/5rOfLS6G9RRAKYnkD0efygQepyIFlmIhwGMe2HEkWL2GpMVQ72vIOAYQhlkxN5/sHx7Z8dMaHGIj2xdBV5wvNjI5GQRhoKMLYe+rq9dnQ3isInra2Ntf4TOVpooM6CeBAGOLE9GzhxLmJd7q+qlAPyPoHx5yveHdqKjrCIHYgek9fDu01g8DwuOyZampWQiAnARwIQwy4nZ87PXzNX7DI2Xq+cHGvhenpCAoDt39e19nRfQYjEAAEDoQhuhSL3w6Z1zsPXgxcD8i6j44438N3xWJkhYHbk698EtoXACClQBiiSLH47YlzE5YTTIO1zoMXXW8m4sKAmBIAgQNhiBZVkwRuu3suuN7SGWNzZIVhRfuecL4DAKkGwhAV7s4V+wfH/rJ7oDqSwO2drq9cb4znzoumMOw6eDacrwFAqoEw6EeLJHDb8tEZ19u7uHt3NIVhRfsepOQDIAwgDDopFr/VJQncNu085XqTkRUGdBcACAkIgzYujU1XvkKtcnO9TynzdkSE4R9+sx3dBQBCAsKggdv5ub2HTe2SwO12fs75bqMpDK+//2Vo3weAtANhqDYnzk1ojB2pNj3rkulayrwdBWH4h99sx7o2AMIDwlA9xiZnw1i9XKGNTbqkHoqgMKC7AECoQBiqwd25Yu7EqHYNsDTXkgxS5u0oCAO6CwCECoQhdMYmZ6u2YM2HlVuSQbswtP81F9q3AgAwBmEIm9PD1zzWzNFlriUZpMzb2oVheNRFyUCMqDxXNlVyriYes8Z6J5/PNzU1qZWxdQFhCIti8dueLy5r9/uuVm5JBr3CgO5CpNj+9w+qJu5ABXPsfHewwmCaZn19vVi/kxcC8n1yO3K5HC8lzb6vaC1dS6wkym+PigLRgaZpNjQ0kBg4lLSrPhCGUJieLXTsO6vd6Xsx15IMUuZtvcKA7kKkcBYGscTm2rVrLb1/SD2GsLsRYg04aukbhsGdvlg+mmrP8Vuirob64KLYaAfCEDyj4zORmpDqbOWWZNAoDMiwHTW8C4O4UWxfc/+YzWb5Rmoyiy1u542uwiDW76RGPd3b/Px8c3Mz30htf+6gea1QtfCn6PdFqCq1F2FQ+wcO5UurD4QhYE6cm9Du68sy15IMrDTztkZhQIbtqOExlCT6aMmlcq/NHXEul+P+1zTNBQsWkGPlf1tuZGX2GESt4n6c9hQDO9xr2zXhpca+JCccCmqRopA+iRd1OK1eIAyBcXeuGJ31zN6t3JIMuoQB3YUI4ioM7Pt2N2+qq30I0RvS35JH5h7cciPzJgzku2tqaugGuKcmxy3uw923tANh17Q3DINObhhGXV1dX19ffX29pC6maba2tpJyOKimRiAMwXB3rhiXQQXJvJRkEDNv6xIGdBciiBdh4JBz9ycMavudQjGuwiD6cbFbwF2zKAx2/QNJHuya9uTZxcfkukhRIzqW3794P+gxJI34qsLG8ksyaBEGFOSJJs7CYBgGd4jkHMUQEMdSGIINJUnhIxpa4LdEeuAQ4ledOzXtRbmiUJh4Ra4r9B5oPIMLgzh2jTGGRBFrVdhYfkkGLcKADNtxRBz1tZvcaSkMLNDBZybMmm1sbOSOWJxBRI5bujcxuCR1Jqi/YjdATVcUg0WWM2vFp8OspIQQd1XYWH5JhuoLAwrygKgRhhPHOoaEkABV4Ob6pGLm7eoLA7oLIGoEPh4QqQEGBmHwTWJUYWOZJRmqLAxNa3ahuwBAlYEw+CFJqrCxzJIMVRYGZNgGoPpAGMomYaqwscySDNUUBhTkAUALEIay2d1zQbsrD9bKKslQTWEItbtQLBS6nmgZ3LqlWHDpMAGQNiAM5RHZejuVmGtJhhvnz1VfGMLuLpzbvZPPu+9c8ei53TvDuxAAsQPCUAanh69pd+JhWFklGaomDKFm2C4WCp0rHhWXZe1dtXKk50B4V0wtgZcuAFUAwuCVscnZiJfc8W2uJRluj41VXxhCzbBN3QXJPv3Fz8eOHQ3vumnDuVaBWixBXMImLhmj7WJGDVpEpqYzcrgEvyVxfZzdnmkGwuCJ6dlClMtzVmhllWSojjCEXZCn64kWS2Hg9tkzmcmhoVBvIA2IOR5yuRwlMRU3qj6doEVklDeCLzPm58lkMnZLzBwuwXMTrV692qGaAmAQBi8Ui9/u6D6v3X2HZ64lGeZv366yMITaXRjtPeygCmQDxmaMS1eCZfIf0f865BOV0hOJh/O8pw7LwewuQamKLNcYU7pWwCAMXvjkyCXtvjtUK6skQxWE4d//9Gk4X/Ien/7i516EYfvfP9j1RMutb9xfDrCDR3vE+I/YhLfz/symyI+YjG/JkiVUxVNq6dtdglIVicJgWU0BQBhc+GLoqnbHHbZ5KckwsOnPVROGUDNse+wukO1atvSrbe+Fdz9pgDtfao+LCeYsI/sO3QU1E6qYBY9QLyEeYtljEKspAAiDC5fGphM8usCtrJIMYQtD2AV5PnsmU5YwcNv/9FPoOlSCZQ/ALiJkOfYgOm4pSOWQfk6s8VBTihQ4ilSdHO1AGNy5nZ/rPHhRu/sOz7yUZDj7ztvVEYZQuws3hod9qAK6Dv6gAWdm0x63G0BWw/3SnmKXQq3x4HoJEhLLagplPGFygTB45Yuhq0mdrlpWSYZQheGf13WG8/Xu0fv8Wt/CQF2H/JTLsg/AEesxkM+lOgRiWF9y9NKQtXgInUrcqJYDsht+4LhWUwAQhjIYm5x9p+sr7X48cPNSksHs/KAKwhBqhu1Kuguida549MbwcHj3mTDa2tpc4zOBJJ2OWubqWANhKI+7c8XuoyPaXXng5vrglHk7PGEIuyBPX3ZdIMLAw0qjvYfDu9XE4HHZMxUBrYRATgI4EAY/DJnX/7J7QLs3D9BcSzKM9vSELQyhdhfyU9d3LVsalDBww5ADSCoQBp9MTeeTtOrNe0mGkIQh7II8J1/fFKwqcOvLrsMiOJA8IAyMMfbdvJ//t4vFbz8f+Jt2nx6IuZZkGP/iWKjCEGqG7TC6C2QYjgbJA8LAvpsvXHrt0esH/+rv8GQsdPBekiEMYQg7w3ZI3QWyvatWYjgaJAkIA5v4eP2FdT++sO7Hl996sjjjp+mXgIUO3ksyhCEMYRfkkTJsh2F7HnkI2gASQ9qF4c6lL7kqcLu4funM2UP+ThXrhQ7eSzIELgxVK8gDbQDAI6kWBh5EEoWB28TH6/2NOsR3oYP3kgyBC0OVC/JAGwBwJdXCQEEk1UZeX1mY9JMbJ6YLHbyXZAhcGLQU5AlVG2avurxMACJOqoXh9nCfZY+B2/CLD948/r6/M58fmYrXQgfvJRmCFQa9BXlCsr2rVkIbQKxJtTAwxr6bL0weeMNOGy6s+/GVjl9/m3eZsWPJ9GwhRgsdvJdkCFYYolCQB9oAgERKhWHsVmn639HBy289aacN5qsP3bnkc9pMXBY6eC/JEKAwRKcgD7QBAJE0CsP12/mfbu367d7PR27cErdP9b4z/OKDdvIweeANf5cbHZ+J/kIH7yUZAhSGSBXkCcO6nmiZm/HT3QRAL2kUhj9/PvCTN/b85I09jW92vvvlOfGn4sz1Kx2/ttOGy289OXfTTxvw7lwx4gsdvJdkCEoYolmQJ3DrfX5tqI+ZDOwSo1IxTr234YrHXIHeb6OpqUlvLbnUCcPIjVuNb3ZyYeD2LzsPnLlaMot/+tTH5qsPWWrDxfVLbw12+7v0iXMTkV3o4L0kQ1DCENmCPIFbanPtidUO1IppIq7CYFfSR9yTduB1IOhy3kuz+RYGseAPFZGmqqVi8Th+V1Spgo4yTbOhoYHEwKEmXXVInTD8x74+URXI3uw/M1P4IcPot/mZ8Q+zdl2H8Q+z/hY6XLtxJ5oLHbyUZLi096OghCH6BXmCtbFjR0N9Xl289O4/qka/iuV3LCszE5X3GETHygv1iKXZPBZz9i0M5MfFxj7XKlGWqNgcfy7qZ6jXFZVGC+kShhNXrlmqArefbu3q/6ZkndedS1+OvL7SbqHD3avnfdxDsfhtNBc6uN45L8kQiDDEoiBPgJbUxQ3ehYF9X7BTdIL0N/8jm81KfQsSBvqDWt/UHueI/tcwjN/85jd0FVFdxMY7FXFrbm5uaWmpqamho0jGvJR4s+uR8OeVXDzfKAmD2j9Qy9hVmXQJw7/sPOAgDNxe6D52/fYPGRoc5rMOv/jgjf7t/u4kggsdXEsy/C13KBBhiFFBngCt64mW5CXo9i4M1Fi2EwYK/og1nCVhcA4KUaXotra23t5efmnu96UGu/g3v0nuu/n9jIyMUOfGS8tdau9TKIkfKMa4xAfhoSQSCedzVp8UCcMHZ0xXVeC2/K2Pus6WzOsvTI7YzWdNzEIHjyUZKheG2BXkCcr6suvCe3AteBEGqYXu0GMgP0gtaEkYnINC3InTqfghYtPbsvEuKgf5a2q/8y3O5aDtWveGYSxevHjDhg2qMIjHtra2UpFqH+MiIZEWYSgUiz/d2uVRGLj9qjOnzme9uH5pUhc6uJZkmDhxonJhiGlBnqDs3O6d4T179SkrlMQJTxj4SXbt2sUdMR91+OSTT8TBBkkYpC4FnUFSAmd5sGvdc+fe0tKiqpF0IL8TcZgEPYYqsWNguCxVEOezFoo/ODKH+axxX+jgsSRDhcIQ34I8gdiuZUuTlGXPnzBQoMYwDO5tPYaSxJ9U+OWWLFlCM38WLVp0//330w3YhZIkYeC9DUmBLJ+Fnoha96L25HK5urq6vr4+9aLs+7EN/jcXBnHgGmMM1cBHd0G0x7d1S/NZZ84espzPGuuFDq4lGW5evFihMMS9IE8gtv/pp8J7A1XGhzAwYQRYHOz1OPisTgYVMQxD3J7JZKRmvt3gsyQMTBglpv0dBhuoi2M5WK1elJXGlCiURL9iVlI1yH39N9+qQPbnzwe8zGeN70IHjyUZKhGGBBTkCcQSFlACgftxrGOoBl4mI3kxdT5rfnTQcj5rHBc6uJZkuHNtohJhSExBnspt17KlKBOdJIIdEtA+wMDSIAz931wNRBXI/mNfnzSf9frBv6pJlmK30MFjSQbfwpCkgjyV26Hnng3vbQBQIckXBrulzpXY8rc++uCMKV7Fcj5rvBY6uJZkKN69W4kwJKwgT+U20nMgvBcCQCUkXBguTN4MXBXI/nXPQWk+683j76vzWeOy0MFjSQZ/wpDIgjwVWueKRxFQAtEk4cLwUs/x8IThJ2/saXyz83+OfSXNZx3b8VwcFzp4Kckw+Jf/9icMSS3IU6EdXf/78F4LAL5JuDD8z7GvKpmo6tHU+ay3h/vU+awRX+jgsSSDD2FIdkGeCm3i1MlQXw4APki4MHD2X7j8QvexsOXhj4dOSvNZr326IUYLHbyUZDjf0eFDGBJfkKcS+/QXPw/v5QDgj1QIA+f67fy7X5577N194WmDl/mskV3o4LEkQ7nCkJKCPJXYaO/hUF+RXoItYgOqQ4qEgej/5mqoHYjf7v1cnM/KrIqGRnChg8eSDOUKQ3oK8vi2BHcanKvW2OWyzmQy4q+Wh9jl3+bQr1JmC+nMDnumnDQKAyfUDsTytz7aMVCSEqcwOTL69r9HfKGD66Uvd/9fWcLQ+uJeHw/onagV5PFtiew0SJlN1eTSlguGnYu18UOkM6s573jSIZ6ggq6rntluT5BeYSDC60Co81mnT30szmeN2kIHLyUZyhKGtBXk8W2J7DQ4Z4Jzzb3qcIhUyNMhQzWlJHJdTlzl+tIRB8Jwj5nC3AdnzMe3dQerDY1vdr7Zf0aazyolWYrOQgcvJRm8C0PYBXkS013glshOAw/dWEZpLHNom6a5ZMkSnlFOzVtHh4i9BIe8p1KlIIczO5wknSRTGLrfP/q7zJbe/zt15/bdco89c/X6Sz3HG9/sDFAeXOezVrLQoX9wLChh8FKSwbswpLYgjz9LZKeBw0caxPa4nSMWOxlSmWi1UCiNOlgOM7DS6mkOZ2ZKnTWQTGFY/+w7v/qnP/7qn/74zKqNHa/vu3T+b+WeIYwOxEs9x8X5rGrR0MkDb/gbkR6bnA1koYOXkgwehSHs7kIsMmyXa4nsNHCk/oE6MMCRok9iklG7Q+xiRFJNBYczq9UXQAKFYfzKda4Kov0us+Wzj7+8dcOlRawSbAfip1u79l8omaWTHx0UkyxdfuvJwqR7agqVu3PFvYfNCoXBS0kGj8KQ8oI8/ixJpRpY6YCz5HzFQmYilmWinQ+xHKxWN9qd2XmsO7UkUBg+2XFEFQayrRs+/urk1+Wek3cg/nXPwUDkwXk+68X1S6dPfezv2U8PX6tkoYOXkgxehAEFeXzbrW/8NAuiCZVQlqalqoPSktemkQCx+Jp4iLgPuXU6ifireGn1zHZ7ggQKw+8yWxyEgdsL/2Z0v3/URwdi5MatPx46ufytjyrUhuVvffTul+fEM8/dHBOLho5/mPU3Ij01nfe90MG1JMPdqSkvwhB2QZ49jzyk3YOHZCdf3xTeq9NCW1uba1H7QCoQRKGMQWJImjCMXppwVYXKOxCFYrHr7EjlHQjn+awjr6/Mjw76eAnF4rc9X1z2IQxeSjK4CgMK8lRinSseLRb8jDNFE4/Lng3DqHxGUCAnAZykCcNHHYfLEoYodCCk+axi0dDhFx+c6n3H36u4OHqz3IUOriUZvisWXYXhv97+3N8NeyF2BXl8WIKHoEFcSJowvPBvhg9h0N6BeHxbt5Rk6fZwHyVZutLx6+KMn8T9t/NzZS108FKSwVUYUJCnQkNxN6CdRAnDpfN/q0QVyNY++ZePOg5fn5gu9wZGbtx6s/+M70TfDvNZzVcfuj0se2SPeF/o4KUkw+TpAWmLKAxhF+TZu2qldsddBUMBH6CXRAmD83wkH/bfv9vzZa+fVVr7L1z+7d7PfWjDT7d2dZ0tabbfvXqe5rOGvdDBS0mG60ND0hZRGFCQJxAb3LolvNcIgCuJEoY//+eOYIWhwg7E2K3b/joQlvNZ+aB0qAsdvJRkuHXpkrSFhOHXm/b7uDHvxLogT1m2d9XKUN8kAM4kRxjm5+afWbUxDGHQ0oFofLNTms9anLnO57OGt9DBS0mGmdFRaQsJAwryBGhjx46G9zIBcCY5whDUAEPYHYiyEn3/656DFyZviie5NdjNkyyFsdDBS0mGu1NysIgLQ9gFefY//ZR2Z11NO77h1VDfJwAOJEcYPvv4y+oIg9iB6P/szPzcfLm3Wm6ib7v5rGEsdHA9tjAtKyIXBhTkCdYQTQIaSY4w/PWVzioLA7fnnti0Y/P+8StlTyMpq1LQY+/usywaGvhCB9eSDN8V5dR4J4fHUZAnDJu96qc8OACVkxxheO6JTVqEgezV/9gWdgfCcj7r8IsPBrjQwbUkg8rJ4XEU5AnDvgThNgAAAB7tSURBVN4XbnQOADsSIgzlZsKIbwdi+VsfSfNZC5Mjl996MqiFDq4lGVS+GZ9GQZ4wrC+7Lry3CoADCRGG6g8whNeBOHHlmmui79/u/XzsVkn6+JvH37+4fmnlCx1cSzJUmaRm2PZiex55SPfrByklIcKwY/N+7Urg0IEYvVR2xkfXSkF281krXOjgWpKhyiQ4w7YXuzE8rPsLhEuCU6J6TCCoks/nm5qa9BYOSogw/Pfv9mjXAGcLqdTov+w8oBYNHXl9pe+FDnfnQgwKlUuauwvczu3eqfsjVAqvymBXDMe7MDhX1LH7dX5+vrm52TXvt93OlZTxyeVy4rFUi5RXfaBiFWLx0YaGBq4HYoE5LSREGCrMnVc1C6nUqDqf9dqnG3wvdIgOKe8ubP/7Bz97JqP7Izhh+R+5tI9hGI899phUmYcIu8dQoTBUgujcVYExDKO9vZ16FdJ7kESl+iRBGObn5rV7/Cp3INRE3z/d2qXOZx3b8Zy/hQ5RINkFeTzarmVLo1yewVUYuKvt7e2lAm2cXC7Hm8+NjY3cIfL4yerVq3mbemRkhDeoxeKg7e3t3IFms1mpxBv/lX1fx43/Wltbe//99/O/Fy9ePD093dzc3NLSwk8rFpirra3lN0k785Y7nZZumC5qdyecfD6/aNEirjGW4icJg9RFUIvcVZkkCINlkedYmO8OhF2i75d6jotJlr6bL9zo336jf3ug77tKpCHDtheL8jCDqzBQeERsAotO0zAMMbTCvXAmk6mtre3v7xf9IwkDBaZyuRwV4xQ9uNjWFjsBXDMsW+K5XI6UQ+wx8NOKNaLpb7s7oWckMTBNc8mSJVItUpKl9vZ2unnLw7WQBGEYODas3cVXaL47EGqlIMv5rFO97/hb6KCLNBTk8WgjPQd0fw1bXIWBXJ4oBtwL8yY5eUDRFRqGwb2n6NbFHgPfTTqELrRw4UJy05IwqH6f+gEOwqCOFjjcCUeUNPFvfntS56C1tZWqT6uvSwtJEIYIzlX1Z8+s2hhUpaBfdeakoqG3h/tiFFZCd4FswNis+2vY4iwMYqyGQ4368IRBvHRdXd2VK1fshEHy3Q0NDd6FoaOjw1kYpB6DGBcSo0a0G99IHSz0GAIgsnNVfVsgpUYt57PevXre30KHKpOSgjxerPf5tbq/hi3OwiAKgPhPMTIjhpICFAb2feBo69atdsIg3l4mk/ERSnIWBmry8zvhYiCeSrwfEhs+URVjDAEQ/bmqvq2SDgRP9P34tm5pPuu3+ZmIz1ZKW4ZtZ+t6okX3B7HFWRh4yIX+KQ0t8D7EmjVr1Gk5lQiDGB3iJ+FbLP0+TSFtbGzkHpl29jj4bCcMrLRnQJEiywFzcQf+K2YlBUBc5qr6Nt8dCKoU9Gb/GTHJUsRJT0EejxbliUnAjkqcO9YxBEDihYHMXweCMbb/wuWXeo5L81mjCboLqkV5YhKww/c4gfYBBpYMYVj75F+0u+xqGu9A+KsUJJX9iSBpK8jjxaI8MQkkkiQIg3ZPrct8lxqNLKnNsO1sUZ6YBBIJhCH25rvUaARJbYZtZ4vyxCSQSGIvDHdu39XumiNice9AoLtgZxHPmASSR+yF4frEtHaPHCmLbwcC3QU7+/QXP9f9cUC6gDAk1uLVgUCGbQfbu2ql7u8D0kXsheHCmcvaXXCUzXep0SqDDNsOFutSbr7r1QCNxF4Yrk9Mf7LjCMzV/C2AqA7oLria7k/kE1qHzLOl0na+kNhhDRc/kHYQFx7TamG7k4iZt8VKOA4nEVc7A5YAYQAJAN0FV5ubiXQWE0vEhD+5XI58Ma9a47C4l+eSW716NSWfoFwadE6Hk4i5iQjpJJTviGfC4IdI2ZbSDIQBaAYFebzY7NUx3R+qbJwzwdkJA+VHoh0shcHhJJbCYJk6W9xBTcOXZiAMQDPIsO3FYpoVg2eps4zS2AkDOWjLJHRSPRwHYZBy3lFiPukq4iF60xNFCggD0AkK8ni0iVMndX8r//ABA6k9bunTxQ6BuAPPzt3X11dfX6+WRnC4NNVWcxYG6VcAYQA6QXchDcLAlNoMzMani+PDNEosHis17V2FgcJQkusXQ0mGYWDkWQLCAHSCgjwJFgZxwFl1vq4+nXaQKr6JpTG99xgsi+2w70fCK3nMRAJhADrpy67T7nNjYXEUBrG0pzg2QOVxaBqrZYhfdPriITQCYXcSu+uqxXbE+jnqAEaagTAAnYz0HNDuc2NhMR18Zoy1tbW5FrUPpAJBFMoYJAYIA9BJsVDA0jYvFsfpqszzsmfDMCqfERTISQAHwgA0g2hSgoUBxBQIA9AMokleLD8V9WxXIElAGIBm5mZmEE1yNd1fCaQLCAPQz6HnntXueSNuuj8RSBcQBqCfr/d9ot3zRtx0fyKQLiAMQD+IJjkbCvWAKgNhAJEA0SQHQ81nUGUgDCASDH/Yqd3/RtaOrv+97u8D0gWEAUSC/NR17f43sja4dYvu7wPSBYQBRIXPnslod8HRtJGeA7o/DkgXEAYQFRBNsrPJoSHdHwekCwgDiAqIJtkZlj2DKgNhABFi/9NPaffCUbNdy5bq/iwBo726ssfUfir5fL6pqSkNJX0gDCBCfLXtPe2OOGrW9USL7s9iy0/e2KMa/SrVXhaL9lQuDJUU2MnlcnQsLztKRR2YUEaC9jFNs6GhgeuBa2mgZABhABFi9uqYdkccNet9fq3uz2KLF2HgblSsvKa9x0DOXewBUO1PfnvUq5DKPIiikmASLgwnzne99O4/wlztjfd/pvtb3QPRJMmiPFfVuzAwocwy97xinTXeWucuOJvNikXWLDeKJ7H8VazvJpUUpSrQ0rNIt0fCIHURTNO87777El8OKOHCMHCxW7vPjYtduXZW9+diDNEkxaJc1NO7MIhlltUeA6/qPDk5uXDhQt4ep1rNXD+kjaxUXaRfKfJjqQFSD4BCSdQPIMVqb29XbzUldeISLgxDlw5pd7hxsYMnI9EyRTRJtF3LlhYLBd3fxJayxhikxj4TnDJv109OTpLPJf8rOmLxb7HHIP3qLAx2TX7DMKS+hWmara2tVBea37NdhyNhJFwYRq6e1u5w42KbP/yl7s91j64nWrR75IjY/qef0v01nCgrlERwny46aO7KgxIGMUilDmbYNfklj0+78VCSKDboMcQeCENZNjl9WfcXY4yxwa1btHvkiNjJ1zfp/hpOVCIMPHxEU30C7DHkcjmHwW1RAMSRZDFONT8/39zczPfhwkDD1BhjSAKT05e1e9sY2eGB93R/McYYu/XNiHaPHBEb7T2s+2s4UYkwMGGIuLGxsampKcBQEg/+SCEsgsaTxWAXqQIrHQWhs/FDMCspCdycHdfubWNkiCZFzeZmZnR/ivhB84uYjR+vxLljHUMSmL0zpd3bxssQTYqOffqLn+v+DrFE7DGI/QDC9zhBSgYYWOKFgTGm3dXGy44M7tT9xRhjbHJoSLtf1m4owwB0AWGAldjb+57R/cXusXfVSu2uWa+NHTuq+yOAlJJ8YXht9+PavW287ObsuO6PxhhjA8Zm7a5Zo+155KEor2AAySb5wtDRvUa7q42XIZoUBUMcCWgk+cKw7+gm7a42XoZoUhQMcSSgkeQLw7GvPtDuamNns3emdH83xhg7vuFV7Q5ai3WueFT3uw8M38UPgEaSLwzmlePa/Wzs7MT5Lt3fjTHGJk6d1O6jtdjxDa/qfvfBoFY74NDSNj6dNJfL1QioG9Wke+r+4nYx65HDeYAdyRcGLH72YR3da3R/t3t0rnhUu5uuvkU5o6p3xOwRYpoK5xo7fPWZmLjCOQsFrVajrBV8PbOa807M8AqcSb4wMMZe2das3dXGzhBN0mV7V63U/daDwdKhO68RoywaHoXBNeuGtMhZXBQNHEiFMGz+8Jfa/WzsDNEkXTZgbNb91gODh4zEwI5pmkuWLKGVyVLXQcysRwuYLVcvq/sTolpQXTaO9uJxcSEVwrD7YFa7n42dRSeatOeRh7Q762rajeFh3a88YPhIA/fIYvNfrPfJlOa/YRh1dXV9fX319fWWoSeH7oJY0hnC4INUCMPBk1u0+9nY2Svbmu8WZnV/OsYYO7r+99qdddUsyhWeK4Ga9lJcSMxJJya+FrsCdgIg7k9I9XYkYUAoySOpEAbUcfNnAxe7dX86xhgbO3ZUu7+umiVp+YI44Ez+2q7eJ1OyopJ/lzoWhOrl1WFt8RIYfPZOKoThbmFWu5ONo23veV73p2OMsWKhkJJoUsLSqYqV1MSmvZj9lNy9OsJMU1opDCWJirS/VIZBncNqWZsBWJIKYWCMvfXx09r9bOwM0aQq20jPAd1vOnja2tqCaqSnJ+u1dtIiDPuPb9buZ+NoEYkmjfYe1u61w7bOFY8mL2tesMueDcNAk786pEUYzl8+ot3JxtE6D7+s+9MxxlixUNi1bKl23x2qndsdidyFALD0CAOGGfzZK9ua54uRaMb2Zddp993h2a5lS/NT13W/YwDukRZhYBhm8GtDlw7p/nSMMTbSc0C7+w7PTr6+SfcLBuAHUiQMGGbwZ4gmhW3oLoCokSJhwDCDP4tONKn3+bXanXgYhtEFEDVSJAx3C7PIpufPzCvHdX89xhj7et8n2p144Nb1REvyJiOBuJMiYWBImuTXPj7yJ92fjjHG5mZmkhdNGu09rPu9AiCTLmFANMmfvbrjsYhEkw4996x2Vx6gHXruWd1vFAAL0iUM88XCa7sf1+5n42iIJgVuu5YtTV4iVZAM0iUMDHOT/BqiSYEbpqiCyJI6YRifMrU72Tjaqzse0/3p7vHZMxntPr1y61zxKKaogsiSOmFgKOjm10auntb96RhjbPjDTu1uvXL7et8nul8kALakURiODO7U7mTjaPuORiL0kZ+6rt2tV2hH1/9e91sEwIk0CsPsnSntTjaO9trux3V/unvEOpq0d9XKuZkZ3a8QuOA7L2w+n29qapLKUMeONAoDY2x7z/Pa/WwcDdGkym1yaEj3+wuMC+t+rBr9yuvq8Ao5tbW1YZdOm5+fb25uFq+iFnTzTi6XE4/l1X4o6TfVIKJ9TNNsaGjgeiDWK40pKRUGLGjwZ/uPb9b96RhjbPbqmHb/7s8Gt27R/fKCxFUYyFNb1mcOFlUYKkF07lxgxC2GYbS3t1OvQqogJIlKHEmpMDAkW/Vlb7z/M93f7R77n35Ku5cv1/Y//VTCsl94FwbRdRqGwbsRapOc+hb82JaWFl7XUz1ErBtaW1vb29tLvRMqFs3dN7Oq7snvJ5vNWpb8zOfzixYtkjTGQRikLoJadjR2pFcY0GnwZ1eundX96Rhj7Ktt72l39GXZrmVLZ6+O6X5tAVNWj4H7a8uQi+qIeRiKy4BrlIaffHp6WuoxcPdtmuaCBQv4dvqb6wo/v9qbsawhKl6aZImLFpcf58PjRXqFgaHT4MsOnoxEMCR20aREzk/1PsYgtuJrBKhFTzvQseTlLQ+RtjsIgxTYyWQy7e3tou9W/bhlk99Sk0zTbG1tNU2zvr6e7s2ywxEvUi0M6DT4MESTfFhSFzl77DFwheBO0zAMNf7uKgzqIaLv5l0K78LQ0dHhLAyuPQZpN/4T9WzQY4g96DT4sPEpU/d3Y4yxwa1btHt8L9b7/FrdryosvIeSyI9bNsbFaI/DseIhopZkMhkfoSRnYXAeY5DukMSGT1TFGEPsGbp0SLufjZ0dHnhP93djjLFb34xod/qulrwBZxHvwsC+j+EwIQQkzmGVNkrHWh6SyWT4xsbGRu6R+W7eB5/thIEps5LocLoBcWiBQkn8EMxKij3It+rDNn/4S93f7R5dT7Rod/0OtnfVSiREiimVOHesY0gCJ853aXe1sbPJ6cu6vxtj0Y4m7XnkoVvfjOh+Q8AnvscJEjDAwCAMHIw0lGuIJjnbrmVLJ06d1P16APAJhIEx5OIu3xBNcrZETk4F6QHCcI99Rzdp97bxspuz47o/GmOMDRibtcsAVAEkDAjDPWbvTGEUuiw7MrhT90djjLHJoSHtSgBVAAkDwvADAxe7tXvbGNnb+57R/cXusXfVSu16AFUASQLCUMLb+57R7nBjZIgmke1atnS097DuNxFFfBc2ABqBMJSAUeiyDNEkUoWxY0d1v4YoYrkwjZabSWkwaB0ZpbRTtzifmSmFE8R8TVI+V+AAhEHm4Mkt2h1uXKyje43uz3WPzhWPQhWihpgZIpfLUYI5vkpZTKDErIrqOJTZEaukiZmU1MIJ/CpxX25WfSAMMvPFAgJK3m32zpTuL8YYY8c3vKpFFfY88hDWK9jhmjKIskp4TGNnCWXaELdAGCoEwmDBzdnxV3c8pt3nxsJOnO/S/bkYY2zi1Mnqq8Knv/h58kosBAuPBUkhI47osk3TXLJkCU83xAM+6hbpcMtqP3RRu1ASFMIjEAZrkJHbo6U2mtSXXZfg7HjBwp241K4XQ0Bi34LXwHnhhRekLXY+3TAMdazCcucqlBdNDBAGW/Yf36zd7cbC0hZN2rVs6bndkRh1jxFSxQXJm0tBp0wmIwoDc0xLp6bItts5AfVzqgaEwRYMNni0gYvdur8VY4yNHTtaBVXoXPHo5NCQ7meNBzTgzEqVQB1VlsJKCxYs4DWcxS3S1CM6g9oPQI+hciAMTmCwwYtt73le94dijLFiobDnkYdCVYX9Tz+FNNreocLI4nxTKl3gsJ30QNpC+iGOHIi+Xi2cYHkPwBUIgwsYbHC1V7Y13y3M6v5QjDF2dP3vw1OFAWMzBhV80NbWFlT0JhkZrWMBhMGdwwPvaXe+EbdkR5O6nmhB+MgfwS57NgwD04qqA4TBEx8f+ZN25xtlS2o0adeypV9ti0TlCQCqCYTBK9t7ntfufyNrr2xrni9GIswSYDTp0HPPogQbSCcQBq/MFwsd3Wu0u+DI2tClQ7o/EWOMjfQcqFwS9jzyEPKkgjQDYSiDu4VZFAG1s87DL+v+PowxViwUdi1bWokqHF3/+7mZGd3PAYBOIAzlMXtn6o33f6bdC0fQohNN6suu8ycJvc+vvTE8rPv2AdAPhKFssLjBzuIbTYIkACACYfDD+JQJbVAtjtEkSAIAKhAGn9ycHUdMSbJXdzwWkWjSoeeehSQA4BsIg39m70xhLFoy88px3Z+FMca+3veJw4yj4xtehSQA4ACEoSLuFmYxh1W0j4/8Sfc3YYyxuZkZNZp06Llnv973CdJaAOAKhKFS5ouF3Qez2j1yRCyC0aS9q1YOGJtRUQcA70AYggE5M8giEk0a6TnQl12HaswA+ADCEBhHBndqd8pRsH1HN+n+FACAioAwBIl55Timsb62+3Hd3wGkC8MwpLqhCSDYxLT5fL6pqUmtvG0HhCFgZu9Moe7byNXTur8DqAYb//eEatI+VDxHqszsBV7rbX5+vrm52aGogyoMYUiF620Ee06xSh3/JxUsEuH1tPl2qkokFtNuaGigwnnek5ZDGELh4Mkt2r2zRkM0KSW4CoNYxVOs9FkW6RQG0Y/z16h6du73V69ezbfzp6auhlTXSFIaZyAMYZHmsBKiSSnBWRhM07zvvvukYIhYa5Oqb/7oRz/KZrN8o+jQDcNYs2YNVfFcvHjx5OSkdDhzFAbp5NyBZjIZsRg1d5e86S02t8UCorW1tffff794G01NTatXr+YVQ0dGRvhdSTcvnlC9E/H8Uncqn88vWrRIEgxJGEhUaLskDNL+lp/DDghDiKQ5rHTl2lndrx+EjrMw5HI55/AR34H7evLjokMkT2fZrKbzOwvDwoULuWvO5XK87DMdSGe2DLlITWzxNvhp+SUymQyXKNHzqie0vBO7R7MsYio5enpG2k6i297err6TsgqjQhhC5/DAe69sa9buqatsB09u0f3iQej4EwZqSlPrW3RYovuzFAbpcFdhoJPT3yQ/5L7Fc1LDn/tZ7sGZIgx0WupziDuoJ7S8EzthsGzdi29G3MEyxNTa2mqaZn19vfg4ai/EDghDNbg5O562AnBvvP8z3W8dhI6PUJLarC5LGCxb5eUKA/s+mkS7kXNXIXm4cuVKWcIgnbAsYXDtMfCxaFXMxGP5/vSW0GOIKOcvH3lt9+PaXXbVDNGkxOMsDDyGLs6QaW1tFbsRmUxGCiWZprlgwQKHUJJ6uD9hME3zgQceaGxsVPVGhT/I1q1bvQuDesJyhcF1jMFyu3hCCmHxiaoYY4gu88VCeiYsIZoExPFVisnQBNbGxsampibeY5DGhzlii54CR9Lh/oSB35gY6aLgjzimTe1xcYBaCn9ZCoN6Qrs7ER9NfARpVhLdCd2e5Z7iq6BQkuWQiTMQBg1MTl9Ow6A0oknAC2WFONJDWX7cC1jHEA+GLh1KfEWHyenLul8ziDoQBkuCfS3lng3CoJnzl48kuKjD4YH3dL9gAEDZQBgiwfnLRxJZ12Hzh7/U/WoBAGUDYYgQI1dPJ29WK6JJAMQOCEPkGJ8yPz7yp8SsiUM0CYDYAWGIKPPFwsDF7gTEl97e94zudwkAKA8IQ9S5OTt+ZHBnrOcv3Zwd1/0WgTaCrSsAqgOEITZcuXZ239FN8crY+sq25t0Hs+NTpu6XB/SgrhqTfpJm1osL4mhZmZT+gRbK2ZUo4NCiMNpf3Wh5OcAgDHFkfMo89tUH23uej+w4xOYPf7n/+OaIFH8GuhBzMEjFGKRCAgT31A7rsGjZl12JAo5YB8Jho+vlUguEId5cuXb2yODOKMxl2vzhLzsPv3zifBcCR4Bjl5xHLSQg/uTgqdVfLYXBcjGX5UYIgx0QhuQwcvX0kcGd+49v7uheU4UxiTfe/9nug9nDA++NXD19tzCr++lBFOGhGykRkFpIgJBiO9Kvah5vS2EwTXPJkiU8TRAFiCw3Ol8uzUAYksyVa2fPXz5yeOC9zsMvd3Sv8Zeg6bXdj3d0r9ne8/zhgfcOD7xnXjkOJQBlwYcTKH+qQyEBEapmw/9p2bq3Ewa6BE+azbNPqxsdLpdyIAypZuTqaUubvTOl+9ZAoqDGvkMhAQkp9bSl43YVBtrHcqPD5VIOhAEAEArigLNhGM6ZpS0PlyYUqRJieQaxb0EFHiw3Olwu5UAYAAChQCWIpTmjBLl18tp2h6jj2GqJAsn103CCWA5T2uh6h6kFwgAACJG2tjbX+EwgKaaRvjtAIAwAgLDwuOzZMIzKZwQFchLAgTAAAAAoAcIAAACgBAgDAACAEiAMAAAASoAwAAAAKAHCAAAAoAQIAwAAgBIgDAAAAEqAMAAAACgBwgAAAKAECAMAAIASIAwAAABKgDAAAAAoAcIAAABl4zFxrEo+n29qapJqFkUNCAMAwCenNm5QjX4Vy+DU1NQ8/PDDZZ08k8mUe0gYzM/PNzc3qyUlcrmceHu8ZCnl/aZnp31M02xoaOB64Fy6LgpAGAAAPnEVhgRUUbYTBtG5cw0TtxiG0d7eTr0KqYiQJCoRBMIAAPCJD2HgLjKbzYolNsV6zoZhcKdJvrW5ubmlpaWmpqa9vZ03zKXynOoJebhm9erVvGbnyMgIb7+LVaMNw5C6MuqpeLlQ/k+xZrXlozkIg9RFUCuVRg0IAwDAJ95DSbwsM23kvjiXy/FKy7lcjrtdsXlOvnX58uV8f9M0FyxYwH+lvy1PyDdyGchkMvzqoju2DOxYnsqyx2BZRlT0/vTs7e3t/EFcD48UEAYAgE989xi4T6S/aU/RX4s9Bn4SKQLD+xl2J6SN1AWRVKdGgDtuy1NZCoNlk99y5MA0zdbWVtM06+vrxQtFPMgGYQAA+CQoYWDfe3mxce1FGDo6OnwLgxrl9y4Mrj0GaTf+E8keegwAgMQSoDCYpvnAAw80NjbS/qow2IWSfAiDZZO/LGFwHmOQLkcaxieqYowBAJBSLKer2gkDH0sQB3hVYWDfzwpVB5/LFQYmRJPE8Q/Le+N7ivfGlFlJdFd0NrH3Q6EkfghmJQEAQAKpxLljHQMAACQQ3+ME0R9gYBAGAAAAEhAGAAAAJUAYAAAAlABhAAAAUAKEAQAAQAkQBgBAiPiuWwA0AmEAAISFuoiMCYvUxCVj6kZxLZuUhM7uJEypi+B6HmAJhAEAEApi4odcLkf543haCL7U2W6jmHNCTSBheRJmVRdBOg9l1ADOQBgAAKHgmhFIzUdNG52FwfkkojBYJmT18SxpA8IAAAgLnkRIivZweGNfygwhbqT8QrwuguX5LU8iFcwRhcFSioAKhAEAEC58pEHyyJaJr8WNhmHU1dX19fXV19fbZSWyPAmEoXIgDACA0KEabfyfhmGo3Qhxo7i/ZbfA7iTMURgQSvIIhAEAEAo04MxKnTgfIpZ2ljaKwsDTd6vxIrtuhCgMliUcAnm6ZANhAACEgliPgcYJaORA3G65USxywAWGug6W+zObughqCQfgCoQBABAibW1tQTXSY5GwOhlAGAAAYRHssmfDMNDkrw4QBgAAACVAGAAAAJQAYQAAAFAChAEAAEAJEAYAAAAlQBgAAACUAGEAAABQAoQBAABACRAGAAAAJUAYAAAAlJDNZmv+8Ic/ZAEAAIBsNpvN/uEPf/j/MOkLJGAM30M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9" name="Chart 8"/>
          <p:cNvGraphicFramePr/>
          <p:nvPr>
            <p:extLst>
              <p:ext uri="{D42A27DB-BD31-4B8C-83A1-F6EECF244321}">
                <p14:modId xmlns:p14="http://schemas.microsoft.com/office/powerpoint/2010/main" val="3963514162"/>
              </p:ext>
            </p:extLst>
          </p:nvPr>
        </p:nvGraphicFramePr>
        <p:xfrm>
          <a:off x="282881" y="620686"/>
          <a:ext cx="7817511" cy="59046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5591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24744"/>
            <a:ext cx="8229600" cy="4896544"/>
          </a:xfrm>
        </p:spPr>
        <p:txBody>
          <a:bodyPr>
            <a:noAutofit/>
          </a:bodyPr>
          <a:lstStyle/>
          <a:p>
            <a:pPr>
              <a:lnSpc>
                <a:spcPct val="114000"/>
              </a:lnSpc>
            </a:pPr>
            <a:r>
              <a:rPr lang="en-US" sz="1800" dirty="0" smtClean="0"/>
              <a:t>Call to Order</a:t>
            </a:r>
          </a:p>
          <a:p>
            <a:pPr>
              <a:lnSpc>
                <a:spcPct val="114000"/>
              </a:lnSpc>
            </a:pPr>
            <a:r>
              <a:rPr lang="en-US" sz="1800" dirty="0" smtClean="0"/>
              <a:t>Introduction of Council &amp; Staff</a:t>
            </a:r>
          </a:p>
          <a:p>
            <a:pPr>
              <a:lnSpc>
                <a:spcPct val="114000"/>
              </a:lnSpc>
            </a:pPr>
            <a:r>
              <a:rPr lang="en-US" sz="1800" dirty="0"/>
              <a:t>Nomination of </a:t>
            </a:r>
            <a:r>
              <a:rPr lang="en-US" sz="1800" dirty="0" smtClean="0"/>
              <a:t>Chair</a:t>
            </a:r>
          </a:p>
          <a:p>
            <a:pPr>
              <a:lnSpc>
                <a:spcPct val="114000"/>
              </a:lnSpc>
            </a:pPr>
            <a:r>
              <a:rPr lang="en-US" sz="1800" dirty="0" smtClean="0"/>
              <a:t>Consideration of Agenda</a:t>
            </a:r>
          </a:p>
          <a:p>
            <a:pPr>
              <a:lnSpc>
                <a:spcPct val="114000"/>
              </a:lnSpc>
            </a:pPr>
            <a:r>
              <a:rPr lang="en-US" sz="1800" dirty="0" smtClean="0"/>
              <a:t>2016 Annual General Meeting Record of Proceedings</a:t>
            </a:r>
          </a:p>
          <a:p>
            <a:pPr>
              <a:lnSpc>
                <a:spcPct val="114000"/>
              </a:lnSpc>
            </a:pPr>
            <a:r>
              <a:rPr lang="en-US" sz="1800" dirty="0" smtClean="0"/>
              <a:t>Crime Watch – S/</a:t>
            </a:r>
            <a:r>
              <a:rPr lang="en-US" sz="1800" dirty="0" err="1" smtClean="0"/>
              <a:t>Cst</a:t>
            </a:r>
            <a:r>
              <a:rPr lang="en-US" sz="1800" dirty="0" smtClean="0"/>
              <a:t>. Jay Slack, RCMP Community Constable</a:t>
            </a:r>
          </a:p>
          <a:p>
            <a:pPr>
              <a:lnSpc>
                <a:spcPct val="114000"/>
              </a:lnSpc>
            </a:pPr>
            <a:r>
              <a:rPr lang="en-US" sz="1800" dirty="0" smtClean="0"/>
              <a:t>Council </a:t>
            </a:r>
            <a:r>
              <a:rPr lang="en-US" sz="1800" dirty="0"/>
              <a:t>Report – Reeve Judy </a:t>
            </a:r>
            <a:r>
              <a:rPr lang="en-US" sz="1800" dirty="0" smtClean="0"/>
              <a:t>Harwood</a:t>
            </a:r>
          </a:p>
          <a:p>
            <a:pPr>
              <a:lnSpc>
                <a:spcPct val="114000"/>
              </a:lnSpc>
            </a:pPr>
            <a:r>
              <a:rPr lang="en-US" sz="1800" dirty="0" smtClean="0"/>
              <a:t>Administration Report – Adam Tittemore, Administrator</a:t>
            </a:r>
          </a:p>
          <a:p>
            <a:pPr>
              <a:lnSpc>
                <a:spcPct val="114000"/>
              </a:lnSpc>
            </a:pPr>
            <a:r>
              <a:rPr lang="en-US" sz="1800" dirty="0" smtClean="0"/>
              <a:t>Public Works Report – Craig Habermehl, Director of Public Works</a:t>
            </a:r>
            <a:endParaRPr lang="en-US" sz="1800" dirty="0"/>
          </a:p>
          <a:p>
            <a:pPr>
              <a:lnSpc>
                <a:spcPct val="114000"/>
              </a:lnSpc>
            </a:pPr>
            <a:r>
              <a:rPr lang="en-US" sz="1800" dirty="0" smtClean="0"/>
              <a:t>Planning  Report – Rebecca Row, Director of Planning &amp; Development</a:t>
            </a:r>
          </a:p>
          <a:p>
            <a:pPr>
              <a:lnSpc>
                <a:spcPct val="114000"/>
              </a:lnSpc>
            </a:pPr>
            <a:r>
              <a:rPr lang="en-US" sz="1800" dirty="0" smtClean="0"/>
              <a:t>Corman Park Police Service – John Garnet, Chief of Police</a:t>
            </a:r>
          </a:p>
          <a:p>
            <a:pPr>
              <a:lnSpc>
                <a:spcPct val="114000"/>
              </a:lnSpc>
            </a:pPr>
            <a:r>
              <a:rPr lang="en-US" sz="1800" dirty="0" smtClean="0"/>
              <a:t>2017 Citizen of the Year Award</a:t>
            </a:r>
          </a:p>
          <a:p>
            <a:pPr>
              <a:lnSpc>
                <a:spcPct val="114000"/>
              </a:lnSpc>
            </a:pPr>
            <a:r>
              <a:rPr lang="en-US" sz="1800" dirty="0" smtClean="0"/>
              <a:t>Open Floor</a:t>
            </a:r>
          </a:p>
          <a:p>
            <a:pPr>
              <a:lnSpc>
                <a:spcPct val="114000"/>
              </a:lnSpc>
            </a:pPr>
            <a:r>
              <a:rPr lang="en-US" sz="1800" dirty="0" smtClean="0"/>
              <a:t>Adjourn</a:t>
            </a:r>
            <a:endParaRPr lang="en-US" sz="1800" dirty="0"/>
          </a:p>
        </p:txBody>
      </p:sp>
      <p:sp>
        <p:nvSpPr>
          <p:cNvPr id="2" name="Title 1"/>
          <p:cNvSpPr>
            <a:spLocks noGrp="1"/>
          </p:cNvSpPr>
          <p:nvPr>
            <p:ph type="title"/>
          </p:nvPr>
        </p:nvSpPr>
        <p:spPr>
          <a:xfrm>
            <a:off x="425679" y="260648"/>
            <a:ext cx="7715200" cy="1224136"/>
          </a:xfrm>
        </p:spPr>
        <p:txBody>
          <a:bodyPr/>
          <a:lstStyle/>
          <a:p>
            <a:r>
              <a:rPr lang="en-US" dirty="0" smtClean="0"/>
              <a:t>Agenda</a:t>
            </a:r>
            <a:endParaRPr lang="en-US" dirty="0"/>
          </a:p>
        </p:txBody>
      </p:sp>
    </p:spTree>
    <p:extLst>
      <p:ext uri="{BB962C8B-B14F-4D97-AF65-F5344CB8AC3E}">
        <p14:creationId xmlns:p14="http://schemas.microsoft.com/office/powerpoint/2010/main" val="2721085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6842"/>
            <a:ext cx="8229600" cy="4525963"/>
          </a:xfrm>
        </p:spPr>
        <p:txBody>
          <a:bodyPr>
            <a:normAutofit/>
          </a:bodyPr>
          <a:lstStyle/>
          <a:p>
            <a:r>
              <a:rPr lang="en-US" dirty="0" smtClean="0"/>
              <a:t>Net Capital Investment of $3.4 Million includes:</a:t>
            </a:r>
          </a:p>
          <a:p>
            <a:endParaRPr lang="en-US" dirty="0" smtClean="0"/>
          </a:p>
          <a:p>
            <a:pPr lvl="1"/>
            <a:r>
              <a:rPr lang="en-US" dirty="0" smtClean="0"/>
              <a:t>Phase 2 </a:t>
            </a:r>
            <a:r>
              <a:rPr lang="en-US" dirty="0"/>
              <a:t>of Valley Road </a:t>
            </a:r>
            <a:r>
              <a:rPr lang="en-US" dirty="0" smtClean="0"/>
              <a:t>Project </a:t>
            </a:r>
          </a:p>
          <a:p>
            <a:pPr lvl="1"/>
            <a:endParaRPr lang="en-US" dirty="0" smtClean="0"/>
          </a:p>
          <a:p>
            <a:pPr lvl="1"/>
            <a:r>
              <a:rPr lang="en-US" dirty="0" err="1" smtClean="0"/>
              <a:t>Fibre</a:t>
            </a:r>
            <a:r>
              <a:rPr lang="en-US" dirty="0" smtClean="0"/>
              <a:t> Optic Upgrade to the Hamlets of Casa Rio and Cedar Villa </a:t>
            </a:r>
          </a:p>
          <a:p>
            <a:pPr lvl="1"/>
            <a:endParaRPr lang="en-US" dirty="0" smtClean="0"/>
          </a:p>
          <a:p>
            <a:pPr lvl="1"/>
            <a:r>
              <a:rPr lang="en-US" dirty="0" smtClean="0"/>
              <a:t>Replacement of 3 Graders in Public Works Fleet   </a:t>
            </a:r>
          </a:p>
          <a:p>
            <a:pPr lvl="1"/>
            <a:endParaRPr lang="en-US" dirty="0" smtClean="0"/>
          </a:p>
          <a:p>
            <a:endParaRPr lang="en-US" dirty="0" smtClean="0"/>
          </a:p>
          <a:p>
            <a:endParaRPr lang="en-US" dirty="0"/>
          </a:p>
          <a:p>
            <a:endParaRPr lang="en-US" dirty="0" smtClean="0"/>
          </a:p>
          <a:p>
            <a:pPr lvl="1"/>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2017 Budget Highlights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405" y="139882"/>
            <a:ext cx="2555584" cy="1005710"/>
          </a:xfrm>
          <a:prstGeom prst="rect">
            <a:avLst/>
          </a:prstGeom>
        </p:spPr>
      </p:pic>
    </p:spTree>
    <p:extLst>
      <p:ext uri="{BB962C8B-B14F-4D97-AF65-F5344CB8AC3E}">
        <p14:creationId xmlns:p14="http://schemas.microsoft.com/office/powerpoint/2010/main" val="2779388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525963"/>
          </a:xfrm>
        </p:spPr>
        <p:txBody>
          <a:bodyPr>
            <a:normAutofit lnSpcReduction="10000"/>
          </a:bodyPr>
          <a:lstStyle/>
          <a:p>
            <a:r>
              <a:rPr lang="en-US" dirty="0" smtClean="0"/>
              <a:t>Assessment</a:t>
            </a:r>
          </a:p>
          <a:p>
            <a:endParaRPr lang="en-US" dirty="0"/>
          </a:p>
          <a:p>
            <a:r>
              <a:rPr lang="en-US" dirty="0"/>
              <a:t>Mill </a:t>
            </a:r>
            <a:r>
              <a:rPr lang="en-US" dirty="0" smtClean="0"/>
              <a:t>Rate</a:t>
            </a:r>
          </a:p>
          <a:p>
            <a:endParaRPr lang="en-US" dirty="0"/>
          </a:p>
          <a:p>
            <a:r>
              <a:rPr lang="en-US" dirty="0" smtClean="0"/>
              <a:t>Appeal (2017 Revaluation)</a:t>
            </a:r>
          </a:p>
          <a:p>
            <a:endParaRPr lang="en-US" dirty="0"/>
          </a:p>
          <a:p>
            <a:r>
              <a:rPr lang="en-US" dirty="0"/>
              <a:t>TIPPS Program</a:t>
            </a:r>
          </a:p>
          <a:p>
            <a:endParaRPr lang="en-US" dirty="0"/>
          </a:p>
          <a:p>
            <a:pPr marL="0" indent="0" algn="ctr">
              <a:buNone/>
            </a:pPr>
            <a:r>
              <a:rPr lang="en-US" b="1" dirty="0"/>
              <a:t>*Tax payments must be received </a:t>
            </a:r>
            <a:r>
              <a:rPr lang="en-US" b="1" dirty="0" smtClean="0"/>
              <a:t>by</a:t>
            </a:r>
          </a:p>
          <a:p>
            <a:pPr marL="0" indent="0" algn="ctr">
              <a:buNone/>
            </a:pPr>
            <a:r>
              <a:rPr lang="en-US" b="1" dirty="0" smtClean="0"/>
              <a:t>December 31</a:t>
            </a:r>
            <a:r>
              <a:rPr lang="en-US" b="1" dirty="0"/>
              <a:t>, </a:t>
            </a:r>
            <a:r>
              <a:rPr lang="en-US" b="1" dirty="0" smtClean="0"/>
              <a:t>2017*</a:t>
            </a:r>
            <a:endParaRPr lang="en-US" b="1"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Assessment &amp; Taxation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78344"/>
            <a:ext cx="2123536" cy="835684"/>
          </a:xfrm>
          <a:prstGeom prst="rect">
            <a:avLst/>
          </a:prstGeom>
        </p:spPr>
      </p:pic>
    </p:spTree>
    <p:extLst>
      <p:ext uri="{BB962C8B-B14F-4D97-AF65-F5344CB8AC3E}">
        <p14:creationId xmlns:p14="http://schemas.microsoft.com/office/powerpoint/2010/main" val="3377720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7111"/>
            <a:ext cx="8229600" cy="4525963"/>
          </a:xfrm>
        </p:spPr>
        <p:txBody>
          <a:bodyPr/>
          <a:lstStyle/>
          <a:p>
            <a:r>
              <a:rPr lang="en-US" dirty="0" smtClean="0"/>
              <a:t>Saskatchewan </a:t>
            </a:r>
            <a:r>
              <a:rPr lang="en-US" dirty="0"/>
              <a:t>Lotteries </a:t>
            </a:r>
            <a:r>
              <a:rPr lang="en-US" dirty="0" smtClean="0"/>
              <a:t>Funding</a:t>
            </a:r>
          </a:p>
          <a:p>
            <a:endParaRPr lang="en-US" dirty="0"/>
          </a:p>
          <a:p>
            <a:r>
              <a:rPr lang="en-US" dirty="0"/>
              <a:t>Community Facility </a:t>
            </a:r>
            <a:r>
              <a:rPr lang="en-US" dirty="0" smtClean="0"/>
              <a:t>Funding</a:t>
            </a:r>
          </a:p>
          <a:p>
            <a:endParaRPr lang="en-US" dirty="0" smtClean="0"/>
          </a:p>
          <a:p>
            <a:r>
              <a:rPr lang="en-US" dirty="0" smtClean="0"/>
              <a:t>Non-Profit Grant Program</a:t>
            </a:r>
          </a:p>
          <a:p>
            <a:endParaRPr lang="en-US" dirty="0"/>
          </a:p>
          <a:p>
            <a:r>
              <a:rPr lang="en-US" dirty="0"/>
              <a:t>SARM </a:t>
            </a:r>
            <a:r>
              <a:rPr lang="en-US" dirty="0" smtClean="0"/>
              <a:t>Scholarships</a:t>
            </a: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Community Funding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116632"/>
            <a:ext cx="2411568" cy="949034"/>
          </a:xfrm>
          <a:prstGeom prst="rect">
            <a:avLst/>
          </a:prstGeom>
        </p:spPr>
      </p:pic>
    </p:spTree>
    <p:extLst>
      <p:ext uri="{BB962C8B-B14F-4D97-AF65-F5344CB8AC3E}">
        <p14:creationId xmlns:p14="http://schemas.microsoft.com/office/powerpoint/2010/main" val="3134717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529" y="1025309"/>
            <a:ext cx="8229600" cy="4525963"/>
          </a:xfrm>
        </p:spPr>
        <p:txBody>
          <a:bodyPr/>
          <a:lstStyle/>
          <a:p>
            <a:endParaRPr lang="en-US" dirty="0"/>
          </a:p>
          <a:p>
            <a:r>
              <a:rPr lang="en-US" dirty="0" smtClean="0"/>
              <a:t>Strategically allocating </a:t>
            </a:r>
            <a:r>
              <a:rPr lang="en-US" dirty="0"/>
              <a:t>f</a:t>
            </a:r>
            <a:r>
              <a:rPr lang="en-US" dirty="0" smtClean="0"/>
              <a:t>unds for future projects</a:t>
            </a:r>
          </a:p>
          <a:p>
            <a:endParaRPr lang="en-US" dirty="0" smtClean="0"/>
          </a:p>
          <a:p>
            <a:r>
              <a:rPr lang="en-US" dirty="0" smtClean="0"/>
              <a:t>Continue growth of Reserve Funds  </a:t>
            </a:r>
          </a:p>
          <a:p>
            <a:pPr marL="109728" indent="0">
              <a:buNone/>
            </a:pPr>
            <a:r>
              <a:rPr lang="en-US" dirty="0" smtClean="0"/>
              <a:t>   </a:t>
            </a:r>
          </a:p>
          <a:p>
            <a:r>
              <a:rPr lang="en-US" dirty="0" smtClean="0"/>
              <a:t>Identify Alternative Revenue Sources to alleviate pressure on Property Tax Levy  </a:t>
            </a:r>
            <a:endParaRPr lang="en-US" dirty="0"/>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smtClean="0"/>
              <a:t>Long Term Planning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95467"/>
            <a:ext cx="1907512" cy="750671"/>
          </a:xfrm>
          <a:prstGeom prst="rect">
            <a:avLst/>
          </a:prstGeom>
        </p:spPr>
      </p:pic>
    </p:spTree>
    <p:extLst>
      <p:ext uri="{BB962C8B-B14F-4D97-AF65-F5344CB8AC3E}">
        <p14:creationId xmlns:p14="http://schemas.microsoft.com/office/powerpoint/2010/main" val="2157553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Works Department</a:t>
            </a:r>
            <a:endParaRPr lang="en-US" dirty="0"/>
          </a:p>
        </p:txBody>
      </p:sp>
      <p:sp>
        <p:nvSpPr>
          <p:cNvPr id="3" name="Subtitle 2"/>
          <p:cNvSpPr>
            <a:spLocks noGrp="1"/>
          </p:cNvSpPr>
          <p:nvPr>
            <p:ph type="subTitle" idx="1"/>
          </p:nvPr>
        </p:nvSpPr>
        <p:spPr/>
        <p:txBody>
          <a:bodyPr/>
          <a:lstStyle/>
          <a:p>
            <a:r>
              <a:rPr lang="en-US" dirty="0" smtClean="0"/>
              <a:t>Craig Habermehl</a:t>
            </a:r>
          </a:p>
          <a:p>
            <a:r>
              <a:rPr lang="en-US" dirty="0" smtClean="0"/>
              <a:t>Director of Public Works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332832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smtClean="0"/>
              <a:t>1,030 Miles of Roadway</a:t>
            </a:r>
            <a:endParaRPr lang="en-US" dirty="0"/>
          </a:p>
          <a:p>
            <a:pPr marL="630936" lvl="2" indent="0">
              <a:buNone/>
            </a:pPr>
            <a:r>
              <a:rPr lang="en-US" dirty="0"/>
              <a:t>1</a:t>
            </a:r>
            <a:r>
              <a:rPr lang="en-US" dirty="0" smtClean="0"/>
              <a:t>38 miles of hard surface roads</a:t>
            </a:r>
          </a:p>
          <a:p>
            <a:pPr marL="630936" lvl="2" indent="0">
              <a:buNone/>
            </a:pPr>
            <a:r>
              <a:rPr lang="en-US" dirty="0" smtClean="0"/>
              <a:t>892 miles of gravel roads</a:t>
            </a: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Overview</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2066638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12 Grader zones following a 10 to 14 day rotation depending on weather</a:t>
            </a:r>
          </a:p>
          <a:p>
            <a:endParaRPr lang="en-US" dirty="0" smtClean="0"/>
          </a:p>
          <a:p>
            <a:r>
              <a:rPr lang="en-US" dirty="0" smtClean="0"/>
              <a:t>Crack Filling &amp; Sealing</a:t>
            </a:r>
          </a:p>
          <a:p>
            <a:pPr lvl="1"/>
            <a:r>
              <a:rPr lang="en-US" dirty="0"/>
              <a:t>Preventative maintenance on hard surface roads</a:t>
            </a:r>
          </a:p>
          <a:p>
            <a:r>
              <a:rPr lang="en-US" dirty="0" smtClean="0"/>
              <a:t>500 </a:t>
            </a:r>
            <a:r>
              <a:rPr lang="en-US" dirty="0" err="1" smtClean="0"/>
              <a:t>Tonnes</a:t>
            </a:r>
            <a:r>
              <a:rPr lang="en-US" dirty="0" smtClean="0"/>
              <a:t> of Asphalt Patching Completed</a:t>
            </a:r>
          </a:p>
          <a:p>
            <a:pPr lvl="1"/>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Road Maintenance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473574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smtClean="0"/>
              <a:t>Three Year Rotation</a:t>
            </a:r>
          </a:p>
          <a:p>
            <a:pPr lvl="1"/>
            <a:r>
              <a:rPr lang="en-US" dirty="0" smtClean="0"/>
              <a:t>45,000 yd3 of </a:t>
            </a:r>
            <a:r>
              <a:rPr lang="en-US" dirty="0"/>
              <a:t>gravel applied </a:t>
            </a:r>
            <a:r>
              <a:rPr lang="en-US" dirty="0" smtClean="0"/>
              <a:t>in the 2017 </a:t>
            </a:r>
            <a:r>
              <a:rPr lang="en-US" dirty="0"/>
              <a:t>gravel program</a:t>
            </a:r>
          </a:p>
          <a:p>
            <a:pPr lvl="1"/>
            <a:r>
              <a:rPr lang="en-US" dirty="0" smtClean="0"/>
              <a:t>5,000 yd3 of </a:t>
            </a:r>
            <a:r>
              <a:rPr lang="en-US" dirty="0"/>
              <a:t>gravel applied to </a:t>
            </a:r>
            <a:r>
              <a:rPr lang="en-US" dirty="0" smtClean="0"/>
              <a:t>road construction and additional projects</a:t>
            </a:r>
          </a:p>
          <a:p>
            <a:pPr lvl="1"/>
            <a:endParaRPr lang="en-US" dirty="0" smtClean="0"/>
          </a:p>
          <a:p>
            <a:r>
              <a:rPr lang="en-US" dirty="0" smtClean="0"/>
              <a:t>400 Miles of Road Received Gravel in 2017</a:t>
            </a:r>
          </a:p>
          <a:p>
            <a:pPr lvl="1"/>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Gravel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091367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In House</a:t>
            </a:r>
          </a:p>
          <a:p>
            <a:pPr lvl="1"/>
            <a:r>
              <a:rPr lang="en-US" dirty="0" smtClean="0"/>
              <a:t>5.0 Miles of road constructed</a:t>
            </a:r>
          </a:p>
          <a:p>
            <a:pPr lvl="2"/>
            <a:r>
              <a:rPr lang="en-US" dirty="0" smtClean="0"/>
              <a:t>1.5 miles on previously flooded out roads</a:t>
            </a:r>
          </a:p>
          <a:p>
            <a:pPr marL="630936" lvl="2" indent="0">
              <a:buNone/>
            </a:pPr>
            <a:endParaRPr lang="en-US" dirty="0" smtClean="0"/>
          </a:p>
          <a:p>
            <a:r>
              <a:rPr lang="en-US" dirty="0" smtClean="0"/>
              <a:t>Contracted</a:t>
            </a:r>
          </a:p>
          <a:p>
            <a:pPr lvl="1"/>
            <a:r>
              <a:rPr lang="en-US" dirty="0" smtClean="0"/>
              <a:t>7.4 Miles of road construction</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Gravel Road Construction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673170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In House</a:t>
            </a:r>
          </a:p>
          <a:p>
            <a:pPr lvl="1"/>
            <a:r>
              <a:rPr lang="en-US" dirty="0" smtClean="0"/>
              <a:t>7.2 Miles of roads seal coated</a:t>
            </a:r>
          </a:p>
          <a:p>
            <a:pPr lvl="2"/>
            <a:endParaRPr lang="en-US" dirty="0" smtClean="0"/>
          </a:p>
          <a:p>
            <a:r>
              <a:rPr lang="en-US" dirty="0" smtClean="0"/>
              <a:t>Contracted</a:t>
            </a:r>
          </a:p>
          <a:p>
            <a:pPr lvl="1"/>
            <a:r>
              <a:rPr lang="en-US" dirty="0" smtClean="0"/>
              <a:t>4.4 Miles of roads paved</a:t>
            </a:r>
          </a:p>
          <a:p>
            <a:pPr lvl="2"/>
            <a:r>
              <a:rPr lang="en-US" dirty="0" smtClean="0"/>
              <a:t>4.1 Miles on Valley Road</a:t>
            </a:r>
          </a:p>
          <a:p>
            <a:pPr lvl="2"/>
            <a:r>
              <a:rPr lang="en-US" dirty="0"/>
              <a:t>Double gated culvert replacement near Berry Barn</a:t>
            </a:r>
          </a:p>
          <a:p>
            <a:pPr lvl="2"/>
            <a:r>
              <a:rPr lang="en-US" dirty="0" smtClean="0"/>
              <a:t>0.3 Miles on </a:t>
            </a:r>
            <a:r>
              <a:rPr lang="en-US" dirty="0" err="1" smtClean="0"/>
              <a:t>Twp</a:t>
            </a:r>
            <a:r>
              <a:rPr lang="en-US" dirty="0" smtClean="0"/>
              <a:t> Rd 362A</a:t>
            </a:r>
          </a:p>
          <a:p>
            <a:pPr lvl="2"/>
            <a:endParaRPr lang="en-US"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Hard Surface Road Construction</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63216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120"/>
            <a:ext cx="7772400" cy="1829761"/>
          </a:xfrm>
        </p:spPr>
        <p:txBody>
          <a:bodyPr>
            <a:normAutofit fontScale="90000"/>
          </a:bodyPr>
          <a:lstStyle/>
          <a:p>
            <a:pPr algn="ctr"/>
            <a:r>
              <a:rPr lang="en-US" dirty="0"/>
              <a:t>Introductions</a:t>
            </a:r>
            <a:br>
              <a:rPr lang="en-US" dirty="0"/>
            </a:br>
            <a:r>
              <a:rPr lang="en-US" dirty="0"/>
              <a:t>R.M. of Corman Park </a:t>
            </a:r>
            <a:r>
              <a:rPr lang="en-US" dirty="0" smtClean="0"/>
              <a:t>Council &amp; Staff</a:t>
            </a:r>
            <a:r>
              <a:rPr lang="en-US" dirty="0"/>
              <a:t/>
            </a:r>
            <a:br>
              <a:rPr lang="en-US" dirty="0"/>
            </a:br>
            <a:endParaRPr lang="en-US" dirty="0"/>
          </a:p>
        </p:txBody>
      </p:sp>
    </p:spTree>
    <p:extLst>
      <p:ext uri="{BB962C8B-B14F-4D97-AF65-F5344CB8AC3E}">
        <p14:creationId xmlns:p14="http://schemas.microsoft.com/office/powerpoint/2010/main" val="947048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fontScale="92500" lnSpcReduction="10000"/>
          </a:bodyPr>
          <a:lstStyle/>
          <a:p>
            <a:endParaRPr lang="en-US" dirty="0"/>
          </a:p>
          <a:p>
            <a:endParaRPr lang="en-US" dirty="0" smtClean="0"/>
          </a:p>
          <a:p>
            <a:r>
              <a:rPr lang="en-US" dirty="0" smtClean="0"/>
              <a:t>5 Municipally </a:t>
            </a:r>
            <a:r>
              <a:rPr lang="en-US" dirty="0"/>
              <a:t>Operated Water Systems</a:t>
            </a:r>
          </a:p>
          <a:p>
            <a:pPr lvl="1"/>
            <a:r>
              <a:rPr lang="en-US" sz="1900" dirty="0"/>
              <a:t>Riverside</a:t>
            </a:r>
          </a:p>
          <a:p>
            <a:pPr lvl="1"/>
            <a:r>
              <a:rPr lang="en-US" sz="1900" dirty="0"/>
              <a:t>Casa Rio</a:t>
            </a:r>
          </a:p>
          <a:p>
            <a:pPr lvl="1"/>
            <a:r>
              <a:rPr lang="en-US" sz="1900" dirty="0" err="1"/>
              <a:t>Grasswood</a:t>
            </a:r>
            <a:endParaRPr lang="en-US" sz="1900" dirty="0"/>
          </a:p>
          <a:p>
            <a:pPr lvl="1"/>
            <a:r>
              <a:rPr lang="en-US" sz="1900" dirty="0"/>
              <a:t>Industrial Park</a:t>
            </a:r>
          </a:p>
          <a:p>
            <a:pPr lvl="1"/>
            <a:r>
              <a:rPr lang="en-US" sz="1900" dirty="0" err="1"/>
              <a:t>Battleford</a:t>
            </a:r>
            <a:r>
              <a:rPr lang="en-US" sz="1900" dirty="0"/>
              <a:t> </a:t>
            </a:r>
            <a:r>
              <a:rPr lang="en-US" sz="1900" dirty="0" smtClean="0"/>
              <a:t>Trail</a:t>
            </a:r>
          </a:p>
          <a:p>
            <a:r>
              <a:rPr lang="en-US" dirty="0" smtClean="0"/>
              <a:t>4 </a:t>
            </a:r>
            <a:r>
              <a:rPr lang="en-US" dirty="0"/>
              <a:t>Water Tank Fill Stations</a:t>
            </a:r>
          </a:p>
          <a:p>
            <a:pPr lvl="1"/>
            <a:r>
              <a:rPr lang="en-US" sz="1900" dirty="0"/>
              <a:t>Clarence Well</a:t>
            </a:r>
          </a:p>
          <a:p>
            <a:pPr lvl="1"/>
            <a:r>
              <a:rPr lang="en-US" sz="1900" dirty="0"/>
              <a:t>North Well</a:t>
            </a:r>
          </a:p>
          <a:p>
            <a:pPr lvl="1"/>
            <a:r>
              <a:rPr lang="en-US" sz="1900" dirty="0"/>
              <a:t>33</a:t>
            </a:r>
            <a:r>
              <a:rPr lang="en-US" sz="1900" baseline="30000" dirty="0"/>
              <a:t>rd</a:t>
            </a:r>
            <a:r>
              <a:rPr lang="en-US" sz="1900" dirty="0"/>
              <a:t> street</a:t>
            </a:r>
          </a:p>
          <a:p>
            <a:pPr lvl="1"/>
            <a:r>
              <a:rPr lang="en-US" sz="1900" dirty="0"/>
              <a:t>Pasture Road – Non Potable</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Water Systems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096771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normAutofit/>
          </a:bodyPr>
          <a:lstStyle/>
          <a:p>
            <a:endParaRPr lang="en-US" dirty="0"/>
          </a:p>
          <a:p>
            <a:endParaRPr lang="en-US" dirty="0" smtClean="0"/>
          </a:p>
          <a:p>
            <a:r>
              <a:rPr lang="en-US" dirty="0" smtClean="0"/>
              <a:t>4 Recycling Stations</a:t>
            </a:r>
          </a:p>
          <a:p>
            <a:pPr lvl="1"/>
            <a:r>
              <a:rPr lang="en-US" dirty="0" smtClean="0"/>
              <a:t>Green Prairie Environmental</a:t>
            </a:r>
          </a:p>
          <a:p>
            <a:pPr lvl="1"/>
            <a:r>
              <a:rPr lang="en-US" dirty="0" smtClean="0"/>
              <a:t>Osler</a:t>
            </a:r>
          </a:p>
          <a:p>
            <a:pPr lvl="1"/>
            <a:r>
              <a:rPr lang="en-US" dirty="0" smtClean="0"/>
              <a:t>Langham </a:t>
            </a:r>
          </a:p>
          <a:p>
            <a:pPr lvl="1"/>
            <a:r>
              <a:rPr lang="en-US" dirty="0" smtClean="0"/>
              <a:t>33</a:t>
            </a:r>
            <a:r>
              <a:rPr lang="en-US" baseline="30000" dirty="0" smtClean="0"/>
              <a:t>rd</a:t>
            </a:r>
            <a:r>
              <a:rPr lang="en-US" dirty="0" smtClean="0"/>
              <a:t> St</a:t>
            </a:r>
          </a:p>
          <a:p>
            <a:pPr lvl="1"/>
            <a:endParaRPr lang="en-US" dirty="0" smtClean="0"/>
          </a:p>
          <a:p>
            <a:r>
              <a:rPr lang="en-US" dirty="0" smtClean="0"/>
              <a:t>1 New Transfer Station opening near Asquith, SK</a:t>
            </a:r>
          </a:p>
          <a:p>
            <a:pPr marL="109728" indent="0">
              <a:buNone/>
            </a:pPr>
            <a:endParaRPr lang="en-US" dirty="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Recycling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406027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Full cut on a four year rotation</a:t>
            </a:r>
          </a:p>
          <a:p>
            <a:r>
              <a:rPr lang="en-US" dirty="0" smtClean="0"/>
              <a:t>Five mowers operating during mowing program</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Mowing Program</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1690782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r>
              <a:rPr lang="en-US" dirty="0" smtClean="0"/>
              <a:t>3 Miles of Road Brushing Completed</a:t>
            </a:r>
          </a:p>
          <a:p>
            <a:r>
              <a:rPr lang="en-US" dirty="0" smtClean="0"/>
              <a:t>10 Culverts Installed</a:t>
            </a:r>
          </a:p>
          <a:p>
            <a:r>
              <a:rPr lang="en-US" dirty="0" smtClean="0"/>
              <a:t>Rock Picking on 0.5 miles of road</a:t>
            </a:r>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Other Services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3130017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Planning Department</a:t>
            </a:r>
            <a:endParaRPr lang="en-US" dirty="0"/>
          </a:p>
        </p:txBody>
      </p:sp>
      <p:sp>
        <p:nvSpPr>
          <p:cNvPr id="3" name="Subtitle 2"/>
          <p:cNvSpPr>
            <a:spLocks noGrp="1"/>
          </p:cNvSpPr>
          <p:nvPr>
            <p:ph type="subTitle" idx="1"/>
          </p:nvPr>
        </p:nvSpPr>
        <p:spPr/>
        <p:txBody>
          <a:bodyPr/>
          <a:lstStyle/>
          <a:p>
            <a:r>
              <a:rPr lang="en-US" dirty="0" smtClean="0"/>
              <a:t>Rebecca Row</a:t>
            </a:r>
          </a:p>
          <a:p>
            <a:r>
              <a:rPr lang="en-US" dirty="0" smtClean="0"/>
              <a:t>Director of Planning &amp; Development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Tree>
    <p:extLst>
      <p:ext uri="{BB962C8B-B14F-4D97-AF65-F5344CB8AC3E}">
        <p14:creationId xmlns:p14="http://schemas.microsoft.com/office/powerpoint/2010/main" val="2097126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5726088"/>
            <a:ext cx="9108504" cy="1150640"/>
          </a:xfrm>
        </p:spPr>
        <p:txBody>
          <a:bodyPr>
            <a:normAutofit/>
          </a:bodyPr>
          <a:lstStyle/>
          <a:p>
            <a:pPr marL="137160" indent="0" algn="just">
              <a:buNone/>
            </a:pPr>
            <a:r>
              <a:rPr lang="en-CA" sz="2000" dirty="0" smtClean="0">
                <a:solidFill>
                  <a:prstClr val="black"/>
                </a:solidFill>
              </a:rPr>
              <a:t>(Left to Right) James McKnight – Planner II, </a:t>
            </a:r>
            <a:r>
              <a:rPr lang="en-CA" sz="2000" dirty="0">
                <a:solidFill>
                  <a:prstClr val="black"/>
                </a:solidFill>
              </a:rPr>
              <a:t>Michelle Reiter – Planning Technician, Cory Boudreau – Planner </a:t>
            </a:r>
            <a:r>
              <a:rPr lang="en-CA" sz="2000" dirty="0" smtClean="0">
                <a:solidFill>
                  <a:prstClr val="black"/>
                </a:solidFill>
              </a:rPr>
              <a:t>I, Vicky Reaney – </a:t>
            </a:r>
            <a:r>
              <a:rPr lang="en-CA" sz="2000" dirty="0">
                <a:solidFill>
                  <a:prstClr val="black"/>
                </a:solidFill>
              </a:rPr>
              <a:t>Senior </a:t>
            </a:r>
            <a:r>
              <a:rPr lang="en-CA" sz="2000" dirty="0" smtClean="0">
                <a:solidFill>
                  <a:prstClr val="black"/>
                </a:solidFill>
              </a:rPr>
              <a:t>Planner, </a:t>
            </a:r>
            <a:r>
              <a:rPr lang="en-CA" sz="2000" dirty="0">
                <a:solidFill>
                  <a:prstClr val="black"/>
                </a:solidFill>
              </a:rPr>
              <a:t>Kelby Unseth – Planner </a:t>
            </a:r>
            <a:r>
              <a:rPr lang="en-CA" sz="2000" dirty="0" smtClean="0">
                <a:solidFill>
                  <a:prstClr val="black"/>
                </a:solidFill>
              </a:rPr>
              <a:t>II, Rebecca Row – Director of Planning </a:t>
            </a:r>
            <a:endParaRPr lang="en-CA" sz="2000" dirty="0">
              <a:solidFill>
                <a:prstClr val="black"/>
              </a:solidFill>
            </a:endParaRPr>
          </a:p>
        </p:txBody>
      </p:sp>
      <p:sp>
        <p:nvSpPr>
          <p:cNvPr id="2" name="Title 1"/>
          <p:cNvSpPr>
            <a:spLocks noGrp="1"/>
          </p:cNvSpPr>
          <p:nvPr>
            <p:ph type="title"/>
          </p:nvPr>
        </p:nvSpPr>
        <p:spPr>
          <a:xfrm>
            <a:off x="439452" y="116632"/>
            <a:ext cx="8229600" cy="1143000"/>
          </a:xfrm>
        </p:spPr>
        <p:txBody>
          <a:bodyPr/>
          <a:lstStyle/>
          <a:p>
            <a:r>
              <a:rPr lang="en-US" dirty="0" smtClean="0"/>
              <a:t>R.M. Planning Team</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600" b="14300"/>
          <a:stretch/>
        </p:blipFill>
        <p:spPr>
          <a:xfrm>
            <a:off x="19924" y="1124744"/>
            <a:ext cx="9144000" cy="446449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600" r="80234" b="14300"/>
          <a:stretch/>
        </p:blipFill>
        <p:spPr>
          <a:xfrm>
            <a:off x="179512" y="1124744"/>
            <a:ext cx="1807388" cy="4464496"/>
          </a:xfrm>
          <a:prstGeom prst="rect">
            <a:avLst/>
          </a:prstGeom>
        </p:spPr>
      </p:pic>
    </p:spTree>
    <p:extLst>
      <p:ext uri="{BB962C8B-B14F-4D97-AF65-F5344CB8AC3E}">
        <p14:creationId xmlns:p14="http://schemas.microsoft.com/office/powerpoint/2010/main" val="2830442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592" y="5388875"/>
            <a:ext cx="3672408" cy="1445218"/>
          </a:xfrm>
          <a:prstGeom prst="rect">
            <a:avLst/>
          </a:prstGeom>
        </p:spPr>
      </p:pic>
      <p:sp>
        <p:nvSpPr>
          <p:cNvPr id="6" name="Content Placeholder 5"/>
          <p:cNvSpPr>
            <a:spLocks noGrp="1"/>
          </p:cNvSpPr>
          <p:nvPr>
            <p:ph idx="1"/>
          </p:nvPr>
        </p:nvSpPr>
        <p:spPr>
          <a:xfrm>
            <a:off x="457200" y="1219200"/>
            <a:ext cx="8229600" cy="5018112"/>
          </a:xfrm>
        </p:spPr>
        <p:txBody>
          <a:bodyPr>
            <a:normAutofit lnSpcReduction="10000"/>
          </a:bodyPr>
          <a:lstStyle/>
          <a:p>
            <a:r>
              <a:rPr lang="en-US" dirty="0" smtClean="0"/>
              <a:t>Zoning Compliance Certificates</a:t>
            </a:r>
          </a:p>
          <a:p>
            <a:endParaRPr lang="en-US" dirty="0" smtClean="0"/>
          </a:p>
          <a:p>
            <a:r>
              <a:rPr lang="en-US" dirty="0" smtClean="0"/>
              <a:t>Development and Building Permits</a:t>
            </a:r>
          </a:p>
          <a:p>
            <a:endParaRPr lang="en-US" dirty="0" smtClean="0"/>
          </a:p>
          <a:p>
            <a:r>
              <a:rPr lang="en-US" dirty="0" smtClean="0"/>
              <a:t>Basic Development </a:t>
            </a:r>
            <a:r>
              <a:rPr lang="en-US" dirty="0"/>
              <a:t>Reviews </a:t>
            </a:r>
            <a:r>
              <a:rPr lang="en-US" dirty="0" smtClean="0"/>
              <a:t>(BDR</a:t>
            </a:r>
            <a:r>
              <a:rPr lang="en-US" dirty="0"/>
              <a:t>)</a:t>
            </a:r>
          </a:p>
          <a:p>
            <a:pPr lvl="1"/>
            <a:r>
              <a:rPr lang="en-US" dirty="0" smtClean="0"/>
              <a:t>Minor Subdivision and/or Rezoning Applications</a:t>
            </a:r>
            <a:endParaRPr lang="en-US" dirty="0"/>
          </a:p>
          <a:p>
            <a:endParaRPr lang="en-US" dirty="0" smtClean="0"/>
          </a:p>
          <a:p>
            <a:r>
              <a:rPr lang="en-US" dirty="0" smtClean="0"/>
              <a:t>Comprehensive Development Reviews (CDR)</a:t>
            </a:r>
          </a:p>
          <a:p>
            <a:pPr lvl="1"/>
            <a:r>
              <a:rPr lang="en-US" dirty="0" smtClean="0"/>
              <a:t>Major Subdivision and/or Rezoning Applications</a:t>
            </a:r>
          </a:p>
          <a:p>
            <a:endParaRPr lang="en-US" dirty="0" smtClean="0"/>
          </a:p>
          <a:p>
            <a:r>
              <a:rPr lang="en-US" dirty="0" smtClean="0"/>
              <a:t>Bylaw Amendments</a:t>
            </a:r>
          </a:p>
          <a:p>
            <a:pPr lvl="1"/>
            <a:r>
              <a:rPr lang="en-US" dirty="0" smtClean="0"/>
              <a:t>Map and/or Text</a:t>
            </a:r>
            <a:endParaRPr lang="en-US" dirty="0"/>
          </a:p>
        </p:txBody>
      </p:sp>
      <p:sp>
        <p:nvSpPr>
          <p:cNvPr id="2" name="Title 1"/>
          <p:cNvSpPr>
            <a:spLocks noGrp="1"/>
          </p:cNvSpPr>
          <p:nvPr>
            <p:ph type="title"/>
          </p:nvPr>
        </p:nvSpPr>
        <p:spPr/>
        <p:txBody>
          <a:bodyPr>
            <a:normAutofit/>
          </a:bodyPr>
          <a:lstStyle/>
          <a:p>
            <a:r>
              <a:rPr lang="en-US" dirty="0" smtClean="0"/>
              <a:t>R.M. Planning Overview</a:t>
            </a:r>
            <a:endParaRPr lang="en-US" dirty="0"/>
          </a:p>
        </p:txBody>
      </p:sp>
    </p:spTree>
    <p:extLst>
      <p:ext uri="{BB962C8B-B14F-4D97-AF65-F5344CB8AC3E}">
        <p14:creationId xmlns:p14="http://schemas.microsoft.com/office/powerpoint/2010/main" val="36568993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dirty="0"/>
              <a:t>Recent </a:t>
            </a:r>
            <a:r>
              <a:rPr lang="en-US" dirty="0" smtClean="0"/>
              <a:t>Statistics - Subdivisions</a:t>
            </a:r>
            <a:endParaRPr lang="en-US" dirty="0"/>
          </a:p>
        </p:txBody>
      </p:sp>
      <p:graphicFrame>
        <p:nvGraphicFramePr>
          <p:cNvPr id="13" name="Chart 12"/>
          <p:cNvGraphicFramePr/>
          <p:nvPr>
            <p:extLst>
              <p:ext uri="{D42A27DB-BD31-4B8C-83A1-F6EECF244321}">
                <p14:modId xmlns:p14="http://schemas.microsoft.com/office/powerpoint/2010/main" val="4168435231"/>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7280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16632"/>
            <a:ext cx="9361040" cy="1143000"/>
          </a:xfrm>
        </p:spPr>
        <p:txBody>
          <a:bodyPr>
            <a:normAutofit fontScale="90000"/>
          </a:bodyPr>
          <a:lstStyle/>
          <a:p>
            <a:r>
              <a:rPr lang="en-US" dirty="0"/>
              <a:t>Recent </a:t>
            </a:r>
            <a:r>
              <a:rPr lang="en-US" dirty="0" smtClean="0"/>
              <a:t>Statistics – Development Permits</a:t>
            </a:r>
            <a:endParaRPr lang="en-US" dirty="0"/>
          </a:p>
        </p:txBody>
      </p:sp>
      <p:graphicFrame>
        <p:nvGraphicFramePr>
          <p:cNvPr id="13" name="Chart 12"/>
          <p:cNvGraphicFramePr/>
          <p:nvPr>
            <p:extLst>
              <p:ext uri="{D42A27DB-BD31-4B8C-83A1-F6EECF244321}">
                <p14:modId xmlns:p14="http://schemas.microsoft.com/office/powerpoint/2010/main" val="1352089923"/>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070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fontScale="90000"/>
          </a:bodyPr>
          <a:lstStyle/>
          <a:p>
            <a:r>
              <a:rPr lang="en-US" dirty="0"/>
              <a:t>Recent </a:t>
            </a:r>
            <a:r>
              <a:rPr lang="en-US" dirty="0" smtClean="0"/>
              <a:t>Statistics – Building Permits</a:t>
            </a:r>
            <a:endParaRPr lang="en-US" dirty="0"/>
          </a:p>
        </p:txBody>
      </p:sp>
      <p:graphicFrame>
        <p:nvGraphicFramePr>
          <p:cNvPr id="13" name="Chart 12"/>
          <p:cNvGraphicFramePr/>
          <p:nvPr>
            <p:extLst>
              <p:ext uri="{D42A27DB-BD31-4B8C-83A1-F6EECF244321}">
                <p14:modId xmlns:p14="http://schemas.microsoft.com/office/powerpoint/2010/main" val="2290340774"/>
              </p:ext>
            </p:extLst>
          </p:nvPr>
        </p:nvGraphicFramePr>
        <p:xfrm>
          <a:off x="477888" y="980728"/>
          <a:ext cx="8558608"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5"/>
          <p:cNvSpPr>
            <a:spLocks noGrp="1"/>
          </p:cNvSpPr>
          <p:nvPr>
            <p:ph idx="1"/>
          </p:nvPr>
        </p:nvSpPr>
        <p:spPr>
          <a:xfrm>
            <a:off x="6407200" y="4005064"/>
            <a:ext cx="2664296" cy="2492896"/>
          </a:xfrm>
          <a:solidFill>
            <a:schemeClr val="bg1"/>
          </a:solidFill>
        </p:spPr>
        <p:txBody>
          <a:bodyPr numCol="1">
            <a:normAutofit/>
          </a:bodyPr>
          <a:lstStyle/>
          <a:p>
            <a:r>
              <a:rPr lang="en-CA" sz="2000" dirty="0" smtClean="0"/>
              <a:t>2016 Value </a:t>
            </a:r>
            <a:r>
              <a:rPr lang="en-CA" sz="2000" dirty="0"/>
              <a:t>of C</a:t>
            </a:r>
            <a:r>
              <a:rPr lang="en-CA" sz="2000" dirty="0" smtClean="0"/>
              <a:t>onstruction: </a:t>
            </a:r>
            <a:r>
              <a:rPr lang="en-CA" sz="2000" b="1" dirty="0" smtClean="0">
                <a:solidFill>
                  <a:srgbClr val="FF0000"/>
                </a:solidFill>
              </a:rPr>
              <a:t>$62,861,452</a:t>
            </a:r>
            <a:endParaRPr lang="en-CA" sz="2000" b="1" dirty="0">
              <a:solidFill>
                <a:srgbClr val="FF0000"/>
              </a:solidFill>
            </a:endParaRPr>
          </a:p>
          <a:p>
            <a:endParaRPr lang="en-CA" sz="2000" dirty="0" smtClean="0"/>
          </a:p>
          <a:p>
            <a:r>
              <a:rPr lang="en-CA" sz="2000" dirty="0" smtClean="0"/>
              <a:t>2016 Generated Permit </a:t>
            </a:r>
            <a:r>
              <a:rPr lang="en-CA" sz="2000" dirty="0"/>
              <a:t>F</a:t>
            </a:r>
            <a:r>
              <a:rPr lang="en-CA" sz="2000" dirty="0" smtClean="0"/>
              <a:t>ees: </a:t>
            </a:r>
            <a:r>
              <a:rPr lang="en-CA" sz="2000" b="1" dirty="0" smtClean="0">
                <a:solidFill>
                  <a:srgbClr val="FF0000"/>
                </a:solidFill>
              </a:rPr>
              <a:t>$314,713</a:t>
            </a:r>
            <a:endParaRPr lang="en-CA" sz="2000" b="1" dirty="0">
              <a:solidFill>
                <a:srgbClr val="FF0000"/>
              </a:solidFill>
            </a:endParaRPr>
          </a:p>
        </p:txBody>
      </p:sp>
      <p:sp>
        <p:nvSpPr>
          <p:cNvPr id="5" name="Content Placeholder 5"/>
          <p:cNvSpPr txBox="1">
            <a:spLocks/>
          </p:cNvSpPr>
          <p:nvPr/>
        </p:nvSpPr>
        <p:spPr>
          <a:xfrm>
            <a:off x="3756500" y="4005064"/>
            <a:ext cx="2759715" cy="2492896"/>
          </a:xfrm>
          <a:prstGeom prst="rect">
            <a:avLst/>
          </a:prstGeom>
          <a:solidFill>
            <a:schemeClr val="bg1"/>
          </a:solidFill>
        </p:spPr>
        <p:txBody>
          <a:bodyPr vert="horz" numCol="1">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CA" sz="2000" b="1" dirty="0" smtClean="0"/>
              <a:t>2017 Q3 Value of Construction: </a:t>
            </a:r>
            <a:r>
              <a:rPr lang="en-CA" sz="2000" b="1" dirty="0" smtClean="0">
                <a:solidFill>
                  <a:srgbClr val="FF0000"/>
                </a:solidFill>
              </a:rPr>
              <a:t>$62,962,524</a:t>
            </a:r>
          </a:p>
          <a:p>
            <a:endParaRPr lang="en-CA" sz="2000" b="1" dirty="0" smtClean="0"/>
          </a:p>
          <a:p>
            <a:r>
              <a:rPr lang="en-CA" sz="2000" b="1" dirty="0" smtClean="0"/>
              <a:t>2017 Q3 Generated Permit Fees: </a:t>
            </a:r>
            <a:r>
              <a:rPr lang="en-CA" sz="2000" b="1" dirty="0" smtClean="0">
                <a:solidFill>
                  <a:srgbClr val="FF0000"/>
                </a:solidFill>
              </a:rPr>
              <a:t>$306,926</a:t>
            </a:r>
            <a:endParaRPr lang="en-CA" sz="2000" b="1" dirty="0">
              <a:solidFill>
                <a:srgbClr val="FF0000"/>
              </a:solidFill>
            </a:endParaRPr>
          </a:p>
        </p:txBody>
      </p:sp>
      <p:grpSp>
        <p:nvGrpSpPr>
          <p:cNvPr id="12" name="Group 11"/>
          <p:cNvGrpSpPr/>
          <p:nvPr/>
        </p:nvGrpSpPr>
        <p:grpSpPr>
          <a:xfrm>
            <a:off x="6012160" y="4797152"/>
            <a:ext cx="648072" cy="1296144"/>
            <a:chOff x="6012160" y="4797152"/>
            <a:chExt cx="648072" cy="1296144"/>
          </a:xfrm>
        </p:grpSpPr>
        <p:cxnSp>
          <p:nvCxnSpPr>
            <p:cNvPr id="6" name="Straight Arrow Connector 5"/>
            <p:cNvCxnSpPr/>
            <p:nvPr/>
          </p:nvCxnSpPr>
          <p:spPr>
            <a:xfrm flipH="1">
              <a:off x="6012160" y="4797152"/>
              <a:ext cx="6480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229538" y="6093296"/>
              <a:ext cx="43069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99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14120"/>
            <a:ext cx="7772400" cy="1829761"/>
          </a:xfrm>
        </p:spPr>
        <p:txBody>
          <a:bodyPr>
            <a:normAutofit fontScale="90000"/>
          </a:bodyPr>
          <a:lstStyle/>
          <a:p>
            <a:pPr algn="ctr"/>
            <a:r>
              <a:rPr lang="en-US" dirty="0" smtClean="0"/>
              <a:t>Nomination</a:t>
            </a:r>
            <a:r>
              <a:rPr lang="en-US" dirty="0"/>
              <a:t/>
            </a:r>
            <a:br>
              <a:rPr lang="en-US" dirty="0"/>
            </a:br>
            <a:r>
              <a:rPr lang="en-US" dirty="0"/>
              <a:t>of </a:t>
            </a:r>
            <a:br>
              <a:rPr lang="en-US" dirty="0"/>
            </a:br>
            <a:r>
              <a:rPr lang="en-US" dirty="0"/>
              <a:t>  Meeting Chairman </a:t>
            </a:r>
            <a:br>
              <a:rPr lang="en-US" dirty="0"/>
            </a:br>
            <a:endParaRPr lang="en-US" dirty="0"/>
          </a:p>
        </p:txBody>
      </p:sp>
    </p:spTree>
    <p:extLst>
      <p:ext uri="{BB962C8B-B14F-4D97-AF65-F5344CB8AC3E}">
        <p14:creationId xmlns:p14="http://schemas.microsoft.com/office/powerpoint/2010/main" val="4092856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5536" y="1124744"/>
            <a:ext cx="8573100" cy="5257800"/>
          </a:xfrm>
        </p:spPr>
        <p:txBody>
          <a:bodyPr>
            <a:normAutofit/>
          </a:bodyPr>
          <a:lstStyle/>
          <a:p>
            <a:pPr algn="just"/>
            <a:r>
              <a:rPr lang="en-CA" sz="2200" dirty="0" smtClean="0">
                <a:solidFill>
                  <a:prstClr val="black"/>
                </a:solidFill>
              </a:rPr>
              <a:t>Rezoning Applications - </a:t>
            </a:r>
            <a:r>
              <a:rPr lang="en-CA" sz="2200" dirty="0" smtClean="0"/>
              <a:t>26</a:t>
            </a:r>
            <a:r>
              <a:rPr lang="en-CA" sz="2200" dirty="0" smtClean="0">
                <a:solidFill>
                  <a:prstClr val="black"/>
                </a:solidFill>
              </a:rPr>
              <a:t> YTD, additional </a:t>
            </a:r>
            <a:r>
              <a:rPr lang="en-CA" sz="2200" dirty="0"/>
              <a:t>9</a:t>
            </a:r>
            <a:r>
              <a:rPr lang="en-CA" sz="2200" dirty="0" smtClean="0"/>
              <a:t> under review</a:t>
            </a:r>
            <a:endParaRPr lang="en-CA" sz="1800" dirty="0" smtClean="0"/>
          </a:p>
          <a:p>
            <a:pPr algn="just"/>
            <a:endParaRPr lang="en-CA" sz="2200" dirty="0"/>
          </a:p>
          <a:p>
            <a:pPr algn="just"/>
            <a:r>
              <a:rPr lang="en-CA" sz="2200" dirty="0" smtClean="0"/>
              <a:t>2017 policy/textual </a:t>
            </a:r>
            <a:r>
              <a:rPr lang="en-CA" sz="2200" dirty="0"/>
              <a:t>amendments </a:t>
            </a:r>
            <a:r>
              <a:rPr lang="en-CA" sz="2200" dirty="0" smtClean="0">
                <a:solidFill>
                  <a:prstClr val="black"/>
                </a:solidFill>
              </a:rPr>
              <a:t>include:</a:t>
            </a:r>
          </a:p>
          <a:p>
            <a:pPr lvl="1"/>
            <a:r>
              <a:rPr lang="en-CA" sz="1800" dirty="0" smtClean="0">
                <a:solidFill>
                  <a:prstClr val="black"/>
                </a:solidFill>
              </a:rPr>
              <a:t>Mineral Resource Extraction Operation </a:t>
            </a:r>
            <a:r>
              <a:rPr lang="en-CA" sz="1800" dirty="0">
                <a:solidFill>
                  <a:prstClr val="black"/>
                </a:solidFill>
              </a:rPr>
              <a:t>(i.e. gravel pits</a:t>
            </a:r>
            <a:r>
              <a:rPr lang="en-CA" sz="1800" dirty="0" smtClean="0">
                <a:solidFill>
                  <a:prstClr val="black"/>
                </a:solidFill>
              </a:rPr>
              <a:t>) Time Limits</a:t>
            </a:r>
          </a:p>
          <a:p>
            <a:pPr lvl="2"/>
            <a:r>
              <a:rPr lang="en-CA" sz="1600" dirty="0" smtClean="0">
                <a:solidFill>
                  <a:prstClr val="black"/>
                </a:solidFill>
              </a:rPr>
              <a:t>Changed max. approval time from 2 years to 4 years </a:t>
            </a:r>
          </a:p>
          <a:p>
            <a:pPr lvl="1"/>
            <a:endParaRPr lang="en-CA" sz="2000" dirty="0" smtClean="0">
              <a:solidFill>
                <a:prstClr val="black"/>
              </a:solidFill>
            </a:endParaRPr>
          </a:p>
          <a:p>
            <a:pPr lvl="1"/>
            <a:r>
              <a:rPr lang="en-CA" sz="2000" dirty="0" smtClean="0">
                <a:solidFill>
                  <a:prstClr val="black"/>
                </a:solidFill>
              </a:rPr>
              <a:t>Work Camps &amp; Other Temporary Uses</a:t>
            </a:r>
          </a:p>
          <a:p>
            <a:pPr lvl="2"/>
            <a:r>
              <a:rPr lang="en-CA" sz="1600" dirty="0">
                <a:solidFill>
                  <a:prstClr val="black"/>
                </a:solidFill>
              </a:rPr>
              <a:t>Provided for temporary </a:t>
            </a:r>
            <a:r>
              <a:rPr lang="en-CA" sz="1600" dirty="0" smtClean="0">
                <a:solidFill>
                  <a:prstClr val="black"/>
                </a:solidFill>
              </a:rPr>
              <a:t>uses, like a work camp, </a:t>
            </a:r>
            <a:r>
              <a:rPr lang="en-CA" sz="1600" dirty="0">
                <a:solidFill>
                  <a:prstClr val="black"/>
                </a:solidFill>
              </a:rPr>
              <a:t>to be </a:t>
            </a:r>
            <a:r>
              <a:rPr lang="en-CA" sz="1600" dirty="0" smtClean="0">
                <a:solidFill>
                  <a:prstClr val="black"/>
                </a:solidFill>
              </a:rPr>
              <a:t>established </a:t>
            </a:r>
            <a:endParaRPr lang="en-CA" sz="1600" dirty="0">
              <a:solidFill>
                <a:prstClr val="black"/>
              </a:solidFill>
            </a:endParaRPr>
          </a:p>
          <a:p>
            <a:pPr lvl="1"/>
            <a:endParaRPr lang="en-CA" sz="1800" dirty="0" smtClean="0">
              <a:solidFill>
                <a:prstClr val="black"/>
              </a:solidFill>
            </a:endParaRPr>
          </a:p>
          <a:p>
            <a:pPr lvl="1"/>
            <a:r>
              <a:rPr lang="en-CA" sz="1800" dirty="0" smtClean="0">
                <a:solidFill>
                  <a:prstClr val="black"/>
                </a:solidFill>
              </a:rPr>
              <a:t>Industrial Districts</a:t>
            </a:r>
          </a:p>
          <a:p>
            <a:pPr lvl="2"/>
            <a:r>
              <a:rPr lang="en-CA" sz="1600" dirty="0" smtClean="0">
                <a:solidFill>
                  <a:prstClr val="black"/>
                </a:solidFill>
              </a:rPr>
              <a:t>Created new business, light and heavy industrial </a:t>
            </a:r>
            <a:r>
              <a:rPr lang="en-CA" sz="1600" dirty="0">
                <a:solidFill>
                  <a:prstClr val="black"/>
                </a:solidFill>
              </a:rPr>
              <a:t>Zoning </a:t>
            </a:r>
            <a:r>
              <a:rPr lang="en-CA" sz="1600" dirty="0" smtClean="0">
                <a:solidFill>
                  <a:prstClr val="black"/>
                </a:solidFill>
              </a:rPr>
              <a:t>Districts</a:t>
            </a:r>
          </a:p>
          <a:p>
            <a:pPr lvl="2"/>
            <a:r>
              <a:rPr lang="en-CA" sz="1600" dirty="0" smtClean="0">
                <a:solidFill>
                  <a:prstClr val="black"/>
                </a:solidFill>
              </a:rPr>
              <a:t>Expanded list of allowable uses</a:t>
            </a:r>
          </a:p>
          <a:p>
            <a:pPr lvl="2"/>
            <a:r>
              <a:rPr lang="en-CA" sz="1600" dirty="0">
                <a:solidFill>
                  <a:prstClr val="black"/>
                </a:solidFill>
              </a:rPr>
              <a:t>Reduced minimum lot sizes to 2 acres  </a:t>
            </a:r>
          </a:p>
          <a:p>
            <a:pPr lvl="1"/>
            <a:endParaRPr lang="en-CA" sz="1800" dirty="0" smtClean="0">
              <a:solidFill>
                <a:prstClr val="black"/>
              </a:solidFill>
            </a:endParaRPr>
          </a:p>
          <a:p>
            <a:pPr lvl="1"/>
            <a:r>
              <a:rPr lang="en-CA" sz="1800" dirty="0" smtClean="0">
                <a:solidFill>
                  <a:prstClr val="black"/>
                </a:solidFill>
              </a:rPr>
              <a:t>Intensive Livestock Operations </a:t>
            </a:r>
            <a:endParaRPr lang="en-CA" sz="1800" dirty="0">
              <a:solidFill>
                <a:prstClr val="black"/>
              </a:solidFill>
            </a:endParaRPr>
          </a:p>
          <a:p>
            <a:pPr lvl="2"/>
            <a:r>
              <a:rPr lang="en-CA" sz="1600" dirty="0" smtClean="0">
                <a:solidFill>
                  <a:prstClr val="black"/>
                </a:solidFill>
              </a:rPr>
              <a:t>      Currently reviewing ILO setback, co-existence agreements</a:t>
            </a:r>
          </a:p>
          <a:p>
            <a:pPr lvl="2"/>
            <a:endParaRPr lang="en-CA" sz="1600" dirty="0">
              <a:solidFill>
                <a:prstClr val="black"/>
              </a:solidFill>
            </a:endParaRPr>
          </a:p>
          <a:p>
            <a:pPr lvl="2"/>
            <a:endParaRPr lang="en-CA" sz="1600" dirty="0" smtClean="0">
              <a:solidFill>
                <a:prstClr val="black"/>
              </a:solidFill>
            </a:endParaRPr>
          </a:p>
        </p:txBody>
      </p:sp>
      <p:sp>
        <p:nvSpPr>
          <p:cNvPr id="2" name="Title 1"/>
          <p:cNvSpPr>
            <a:spLocks noGrp="1"/>
          </p:cNvSpPr>
          <p:nvPr>
            <p:ph type="title"/>
          </p:nvPr>
        </p:nvSpPr>
        <p:spPr>
          <a:xfrm>
            <a:off x="0" y="116632"/>
            <a:ext cx="8964488" cy="1143000"/>
          </a:xfrm>
        </p:spPr>
        <p:txBody>
          <a:bodyPr>
            <a:normAutofit fontScale="90000"/>
          </a:bodyPr>
          <a:lstStyle/>
          <a:p>
            <a:r>
              <a:rPr lang="en-US" dirty="0" smtClean="0"/>
              <a:t>Recent Statistics - Bylaw Amendments </a:t>
            </a:r>
            <a:endParaRPr lang="en-US" dirty="0"/>
          </a:p>
        </p:txBody>
      </p:sp>
    </p:spTree>
    <p:extLst>
      <p:ext uri="{BB962C8B-B14F-4D97-AF65-F5344CB8AC3E}">
        <p14:creationId xmlns:p14="http://schemas.microsoft.com/office/powerpoint/2010/main" val="3292966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71600"/>
            <a:ext cx="8229600" cy="4953000"/>
          </a:xfrm>
        </p:spPr>
        <p:txBody>
          <a:bodyPr>
            <a:normAutofit/>
          </a:bodyPr>
          <a:lstStyle/>
          <a:p>
            <a:pPr algn="just"/>
            <a:r>
              <a:rPr lang="en-US" sz="2400" dirty="0"/>
              <a:t>Annexation, also referred to as ‘boundary alteration’ is the legal process of altering municipal boundaries to add territory from one municipality to </a:t>
            </a:r>
            <a:r>
              <a:rPr lang="en-US" sz="2400" dirty="0" smtClean="0"/>
              <a:t>another</a:t>
            </a:r>
            <a:endParaRPr lang="en-CA" sz="2400" dirty="0"/>
          </a:p>
          <a:p>
            <a:pPr algn="just"/>
            <a:endParaRPr lang="en-CA" sz="2400" dirty="0"/>
          </a:p>
          <a:p>
            <a:pPr algn="just"/>
            <a:r>
              <a:rPr lang="en-US" sz="2400" dirty="0" smtClean="0"/>
              <a:t>Municipalities will </a:t>
            </a:r>
            <a:r>
              <a:rPr lang="en-US" sz="2400" dirty="0"/>
              <a:t>negotiate tax loss compensation or other </a:t>
            </a:r>
            <a:r>
              <a:rPr lang="en-US" sz="2400" dirty="0" smtClean="0"/>
              <a:t>agreements (i.e. road maintenance) </a:t>
            </a:r>
            <a:endParaRPr lang="en-US" sz="2400" dirty="0"/>
          </a:p>
          <a:p>
            <a:pPr algn="just"/>
            <a:endParaRPr lang="en-CA" sz="2400" dirty="0"/>
          </a:p>
          <a:p>
            <a:pPr algn="just"/>
            <a:r>
              <a:rPr lang="en-CA" sz="2400" dirty="0" smtClean="0"/>
              <a:t>The </a:t>
            </a:r>
            <a:r>
              <a:rPr lang="en-US" sz="2400" dirty="0"/>
              <a:t>planning and zoning bylaws of the R.M. will follow the land until the annexing municipality amends </a:t>
            </a:r>
            <a:r>
              <a:rPr lang="en-US" sz="2400" dirty="0" smtClean="0"/>
              <a:t>its bylaws </a:t>
            </a:r>
            <a:r>
              <a:rPr lang="en-US" sz="2400" dirty="0"/>
              <a:t>to </a:t>
            </a:r>
            <a:r>
              <a:rPr lang="en-US" sz="2400" dirty="0" smtClean="0"/>
              <a:t>cover </a:t>
            </a:r>
            <a:r>
              <a:rPr lang="en-US" sz="2400" dirty="0"/>
              <a:t>the </a:t>
            </a:r>
            <a:r>
              <a:rPr lang="en-US" sz="2400" dirty="0" smtClean="0"/>
              <a:t>new area</a:t>
            </a:r>
            <a:endParaRPr lang="en-CA" sz="2400" dirty="0"/>
          </a:p>
          <a:p>
            <a:endParaRPr lang="en-CA" sz="2800" dirty="0" smtClean="0"/>
          </a:p>
          <a:p>
            <a:endParaRPr lang="en-CA" sz="2400" dirty="0"/>
          </a:p>
        </p:txBody>
      </p:sp>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Recent Annexation Proposals</a:t>
            </a:r>
            <a:endParaRPr lang="en-US" dirty="0"/>
          </a:p>
        </p:txBody>
      </p:sp>
    </p:spTree>
    <p:extLst>
      <p:ext uri="{BB962C8B-B14F-4D97-AF65-F5344CB8AC3E}">
        <p14:creationId xmlns:p14="http://schemas.microsoft.com/office/powerpoint/2010/main" val="532869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71600"/>
            <a:ext cx="8229600" cy="4793704"/>
          </a:xfrm>
        </p:spPr>
        <p:txBody>
          <a:bodyPr>
            <a:normAutofit fontScale="92500" lnSpcReduction="10000"/>
          </a:bodyPr>
          <a:lstStyle/>
          <a:p>
            <a:pPr algn="just"/>
            <a:r>
              <a:rPr lang="en-CA" sz="2400" dirty="0" smtClean="0"/>
              <a:t>City </a:t>
            </a:r>
            <a:r>
              <a:rPr lang="en-CA" sz="2400" dirty="0"/>
              <a:t>of </a:t>
            </a:r>
            <a:r>
              <a:rPr lang="en-CA" sz="2400" dirty="0" smtClean="0"/>
              <a:t>Martensville </a:t>
            </a:r>
            <a:r>
              <a:rPr lang="en-CA" sz="2400" dirty="0"/>
              <a:t>and Town of </a:t>
            </a:r>
            <a:r>
              <a:rPr lang="en-CA" sz="2400" dirty="0" err="1"/>
              <a:t>Dalmeny</a:t>
            </a:r>
            <a:r>
              <a:rPr lang="en-CA" sz="2400" dirty="0"/>
              <a:t> proposed boundary alteration in </a:t>
            </a:r>
            <a:r>
              <a:rPr lang="en-CA" sz="2400" dirty="0" smtClean="0"/>
              <a:t>2017</a:t>
            </a:r>
          </a:p>
          <a:p>
            <a:pPr algn="just"/>
            <a:endParaRPr lang="en-CA" sz="2400" dirty="0"/>
          </a:p>
          <a:p>
            <a:pPr algn="just"/>
            <a:r>
              <a:rPr lang="en-CA" sz="2400" dirty="0" smtClean="0"/>
              <a:t>The R.M. and City of Martensville are still discussing the application</a:t>
            </a:r>
          </a:p>
          <a:p>
            <a:pPr algn="just"/>
            <a:endParaRPr lang="en-CA" sz="2400" dirty="0"/>
          </a:p>
          <a:p>
            <a:pPr algn="just"/>
            <a:r>
              <a:rPr lang="en-CA" sz="2400" dirty="0" smtClean="0"/>
              <a:t>The R.M. gave a complementary resolution on October 16, 2017 for </a:t>
            </a:r>
            <a:r>
              <a:rPr lang="en-CA" sz="2400" dirty="0" err="1" smtClean="0"/>
              <a:t>Dalmeny’s</a:t>
            </a:r>
            <a:r>
              <a:rPr lang="en-CA" sz="2400" dirty="0" smtClean="0"/>
              <a:t> annexation proposal subject to:</a:t>
            </a:r>
          </a:p>
          <a:p>
            <a:pPr lvl="1" algn="just"/>
            <a:r>
              <a:rPr lang="en-CA" sz="2000" dirty="0" smtClean="0"/>
              <a:t>Public notice;</a:t>
            </a:r>
          </a:p>
          <a:p>
            <a:pPr lvl="1" algn="just"/>
            <a:r>
              <a:rPr lang="en-CA" sz="2000" dirty="0" smtClean="0"/>
              <a:t>Tax loss compensation of $8,517.60</a:t>
            </a:r>
          </a:p>
          <a:p>
            <a:pPr lvl="1" algn="just"/>
            <a:r>
              <a:rPr lang="en-CA" sz="2000" dirty="0" smtClean="0"/>
              <a:t>Ensuring natural drainage is managed;</a:t>
            </a:r>
          </a:p>
          <a:p>
            <a:pPr lvl="1" algn="just"/>
            <a:r>
              <a:rPr lang="en-CA" sz="2000" dirty="0" smtClean="0"/>
              <a:t>Allowance for expansion to a nearby ILO</a:t>
            </a:r>
          </a:p>
          <a:p>
            <a:pPr lvl="1" algn="just"/>
            <a:endParaRPr lang="en-CA" sz="2000" dirty="0"/>
          </a:p>
          <a:p>
            <a:pPr algn="just"/>
            <a:r>
              <a:rPr lang="en-CA" sz="2400" dirty="0" smtClean="0"/>
              <a:t>The annexations are not in effect yet</a:t>
            </a:r>
          </a:p>
          <a:p>
            <a:endParaRPr lang="en-CA" sz="2800" dirty="0" smtClean="0"/>
          </a:p>
          <a:p>
            <a:endParaRPr lang="en-CA" sz="2400" dirty="0"/>
          </a:p>
        </p:txBody>
      </p:sp>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Recent Annexation Proposals</a:t>
            </a:r>
            <a:endParaRPr lang="en-US" dirty="0"/>
          </a:p>
        </p:txBody>
      </p:sp>
      <p:pic>
        <p:nvPicPr>
          <p:cNvPr id="3" name="Picture 2"/>
          <p:cNvPicPr>
            <a:picLocks noChangeAspect="1"/>
          </p:cNvPicPr>
          <p:nvPr/>
        </p:nvPicPr>
        <p:blipFill>
          <a:blip r:embed="rId3"/>
          <a:stretch>
            <a:fillRect/>
          </a:stretch>
        </p:blipFill>
        <p:spPr>
          <a:xfrm>
            <a:off x="0" y="248727"/>
            <a:ext cx="9144000" cy="6360546"/>
          </a:xfrm>
          <a:prstGeom prst="rect">
            <a:avLst/>
          </a:prstGeom>
        </p:spPr>
      </p:pic>
    </p:spTree>
    <p:extLst>
      <p:ext uri="{BB962C8B-B14F-4D97-AF65-F5344CB8AC3E}">
        <p14:creationId xmlns:p14="http://schemas.microsoft.com/office/powerpoint/2010/main" val="4193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Hydraulic </a:t>
            </a:r>
            <a:r>
              <a:rPr lang="en-CA" sz="4400" dirty="0"/>
              <a:t>Modelling </a:t>
            </a:r>
            <a:r>
              <a:rPr lang="en-CA" sz="4400" dirty="0" smtClean="0"/>
              <a:t>Study</a:t>
            </a:r>
            <a:endParaRPr lang="en-US" dirty="0"/>
          </a:p>
        </p:txBody>
      </p:sp>
      <p:sp>
        <p:nvSpPr>
          <p:cNvPr id="3" name="TextBox 2"/>
          <p:cNvSpPr txBox="1"/>
          <p:nvPr/>
        </p:nvSpPr>
        <p:spPr>
          <a:xfrm>
            <a:off x="1187624" y="2348880"/>
            <a:ext cx="1512168" cy="369332"/>
          </a:xfrm>
          <a:prstGeom prst="rect">
            <a:avLst/>
          </a:prstGeom>
          <a:noFill/>
        </p:spPr>
        <p:txBody>
          <a:bodyPr wrap="square" rtlCol="0">
            <a:spAutoFit/>
          </a:bodyPr>
          <a:lstStyle/>
          <a:p>
            <a:endParaRPr lang="en-CA" dirty="0"/>
          </a:p>
        </p:txBody>
      </p:sp>
      <p:grpSp>
        <p:nvGrpSpPr>
          <p:cNvPr id="10" name="Group 9"/>
          <p:cNvGrpSpPr/>
          <p:nvPr/>
        </p:nvGrpSpPr>
        <p:grpSpPr>
          <a:xfrm>
            <a:off x="971600" y="0"/>
            <a:ext cx="6617887" cy="6978806"/>
            <a:chOff x="971600" y="0"/>
            <a:chExt cx="6617887" cy="6978806"/>
          </a:xfrm>
        </p:grpSpPr>
        <p:pic>
          <p:nvPicPr>
            <p:cNvPr id="4" name="Picture 3"/>
            <p:cNvPicPr/>
            <p:nvPr/>
          </p:nvPicPr>
          <p:blipFill rotWithShape="1">
            <a:blip r:embed="rId3">
              <a:extLst>
                <a:ext uri="{28A0092B-C50C-407E-A947-70E740481C1C}">
                  <a14:useLocalDpi xmlns:a14="http://schemas.microsoft.com/office/drawing/2010/main" val="0"/>
                </a:ext>
              </a:extLst>
            </a:blip>
            <a:srcRect l="36641" t="54623" r="32336"/>
            <a:stretch/>
          </p:blipFill>
          <p:spPr bwMode="auto">
            <a:xfrm>
              <a:off x="1540815" y="0"/>
              <a:ext cx="6048672" cy="6978806"/>
            </a:xfrm>
            <a:prstGeom prst="rect">
              <a:avLst/>
            </a:prstGeom>
            <a:noFill/>
            <a:ln>
              <a:noFill/>
            </a:ln>
          </p:spPr>
        </p:pic>
        <p:grpSp>
          <p:nvGrpSpPr>
            <p:cNvPr id="9" name="Group 8"/>
            <p:cNvGrpSpPr/>
            <p:nvPr/>
          </p:nvGrpSpPr>
          <p:grpSpPr>
            <a:xfrm>
              <a:off x="971600" y="2324160"/>
              <a:ext cx="3593551" cy="2184960"/>
              <a:chOff x="971600" y="2324160"/>
              <a:chExt cx="3593551" cy="2184960"/>
            </a:xfrm>
          </p:grpSpPr>
          <p:sp>
            <p:nvSpPr>
              <p:cNvPr id="5" name="TextBox 4"/>
              <p:cNvSpPr txBox="1"/>
              <p:nvPr/>
            </p:nvSpPr>
            <p:spPr>
              <a:xfrm>
                <a:off x="971600" y="2324160"/>
                <a:ext cx="1964586" cy="707886"/>
              </a:xfrm>
              <a:prstGeom prst="rect">
                <a:avLst/>
              </a:prstGeom>
              <a:noFill/>
            </p:spPr>
            <p:txBody>
              <a:bodyPr wrap="square" rtlCol="0">
                <a:spAutoFit/>
              </a:bodyPr>
              <a:lstStyle/>
              <a:p>
                <a:r>
                  <a:rPr lang="en-CA" sz="2000" b="1" dirty="0" smtClean="0"/>
                  <a:t>Study Area</a:t>
                </a:r>
              </a:p>
              <a:p>
                <a:endParaRPr lang="en-CA" sz="2000" b="1" dirty="0"/>
              </a:p>
            </p:txBody>
          </p:sp>
          <p:cxnSp>
            <p:nvCxnSpPr>
              <p:cNvPr id="8" name="Straight Arrow Connector 7"/>
              <p:cNvCxnSpPr/>
              <p:nvPr/>
            </p:nvCxnSpPr>
            <p:spPr>
              <a:xfrm>
                <a:off x="2339752" y="2718212"/>
                <a:ext cx="2225399" cy="17909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Content Placeholder 5"/>
          <p:cNvSpPr>
            <a:spLocks noGrp="1"/>
          </p:cNvSpPr>
          <p:nvPr>
            <p:ph idx="1"/>
          </p:nvPr>
        </p:nvSpPr>
        <p:spPr>
          <a:xfrm>
            <a:off x="450351" y="1268760"/>
            <a:ext cx="8229600" cy="4953000"/>
          </a:xfrm>
        </p:spPr>
        <p:txBody>
          <a:bodyPr>
            <a:normAutofit/>
          </a:bodyPr>
          <a:lstStyle/>
          <a:p>
            <a:pPr algn="just"/>
            <a:r>
              <a:rPr lang="en-CA" sz="2400" dirty="0" smtClean="0"/>
              <a:t>Water </a:t>
            </a:r>
            <a:r>
              <a:rPr lang="en-CA" sz="2400" dirty="0"/>
              <a:t>Security Agency (WSA) recommended undertaking hydraulic modeling </a:t>
            </a:r>
            <a:r>
              <a:rPr lang="en-CA" sz="2400" dirty="0" smtClean="0"/>
              <a:t>of the South Saskatchewan River/Moon Lake flood plain</a:t>
            </a:r>
          </a:p>
          <a:p>
            <a:pPr lvl="1" algn="just"/>
            <a:endParaRPr lang="en-CA" sz="2000" dirty="0" smtClean="0"/>
          </a:p>
          <a:p>
            <a:pPr algn="just"/>
            <a:r>
              <a:rPr lang="en-CA" sz="2400" dirty="0" smtClean="0"/>
              <a:t>In </a:t>
            </a:r>
            <a:r>
              <a:rPr lang="en-CA" sz="2400" dirty="0"/>
              <a:t>June 2016, </a:t>
            </a:r>
            <a:r>
              <a:rPr lang="en-CA" sz="2400" dirty="0" smtClean="0"/>
              <a:t>WSA </a:t>
            </a:r>
            <a:r>
              <a:rPr lang="en-CA" sz="2400" dirty="0"/>
              <a:t>contacted the R.M. to submit an application under the National Disaster Assistance Program </a:t>
            </a:r>
            <a:r>
              <a:rPr lang="en-CA" sz="2400" dirty="0" smtClean="0"/>
              <a:t>administered </a:t>
            </a:r>
            <a:r>
              <a:rPr lang="en-CA" sz="2400" dirty="0"/>
              <a:t>by Public Safety </a:t>
            </a:r>
            <a:r>
              <a:rPr lang="en-CA" sz="2400" dirty="0" smtClean="0"/>
              <a:t>Canada   </a:t>
            </a:r>
            <a:endParaRPr lang="en-CA" sz="2400" dirty="0"/>
          </a:p>
          <a:p>
            <a:pPr lvl="1" algn="just"/>
            <a:endParaRPr lang="en-CA" sz="2000" dirty="0" smtClean="0"/>
          </a:p>
          <a:p>
            <a:pPr algn="just"/>
            <a:r>
              <a:rPr lang="en-CA" sz="2400" dirty="0" smtClean="0"/>
              <a:t>The R.M. secured federal </a:t>
            </a:r>
            <a:r>
              <a:rPr lang="en-CA" sz="2400" dirty="0"/>
              <a:t>funding </a:t>
            </a:r>
            <a:r>
              <a:rPr lang="en-CA" sz="2400" dirty="0" smtClean="0"/>
              <a:t>for 50% of project</a:t>
            </a:r>
          </a:p>
          <a:p>
            <a:pPr lvl="1" algn="just"/>
            <a:endParaRPr lang="en-CA" sz="2000" dirty="0" smtClean="0"/>
          </a:p>
          <a:p>
            <a:pPr algn="just"/>
            <a:r>
              <a:rPr lang="en-CA" sz="2400" dirty="0" smtClean="0"/>
              <a:t>A </a:t>
            </a:r>
            <a:r>
              <a:rPr lang="en-CA" sz="2400" dirty="0"/>
              <a:t>Request for </a:t>
            </a:r>
            <a:r>
              <a:rPr lang="en-CA" sz="2400" dirty="0" smtClean="0"/>
              <a:t>Proposals is being prepared; the project will kick off in early 2018</a:t>
            </a:r>
            <a:endParaRPr lang="en-CA" sz="2400" dirty="0"/>
          </a:p>
          <a:p>
            <a:endParaRPr lang="en-CA" sz="2800" dirty="0" smtClean="0"/>
          </a:p>
          <a:p>
            <a:endParaRPr lang="en-CA" sz="2400" dirty="0"/>
          </a:p>
        </p:txBody>
      </p:sp>
    </p:spTree>
    <p:extLst>
      <p:ext uri="{BB962C8B-B14F-4D97-AF65-F5344CB8AC3E}">
        <p14:creationId xmlns:p14="http://schemas.microsoft.com/office/powerpoint/2010/main" val="40516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1007" y="1124744"/>
            <a:ext cx="8229600" cy="5256584"/>
          </a:xfrm>
        </p:spPr>
        <p:txBody>
          <a:bodyPr>
            <a:normAutofit fontScale="92500" lnSpcReduction="10000"/>
          </a:bodyPr>
          <a:lstStyle/>
          <a:p>
            <a:r>
              <a:rPr lang="en-CA" sz="2400" dirty="0"/>
              <a:t>Council </a:t>
            </a:r>
            <a:r>
              <a:rPr lang="en-CA" sz="2400" dirty="0" smtClean="0"/>
              <a:t>direction to undertake a drainage study of :</a:t>
            </a:r>
          </a:p>
          <a:p>
            <a:pPr lvl="1"/>
            <a:r>
              <a:rPr lang="en-CA" sz="2000" dirty="0" smtClean="0"/>
              <a:t>Highway </a:t>
            </a:r>
            <a:r>
              <a:rPr lang="en-CA" sz="2000" dirty="0"/>
              <a:t>No. 11/12 corridor/North Corman Industrial area; </a:t>
            </a:r>
            <a:endParaRPr lang="en-CA" sz="2000" dirty="0" smtClean="0"/>
          </a:p>
          <a:p>
            <a:pPr lvl="1"/>
            <a:r>
              <a:rPr lang="en-CA" sz="2000" dirty="0" smtClean="0"/>
              <a:t>BizHub/Yellowhead/Korpan Industrial area; and</a:t>
            </a:r>
          </a:p>
          <a:p>
            <a:pPr lvl="1"/>
            <a:r>
              <a:rPr lang="en-CA" sz="2000" dirty="0" smtClean="0"/>
              <a:t>East </a:t>
            </a:r>
            <a:r>
              <a:rPr lang="en-CA" sz="2000" dirty="0"/>
              <a:t>Floral Industrial </a:t>
            </a:r>
            <a:r>
              <a:rPr lang="en-CA" sz="2000" dirty="0" smtClean="0"/>
              <a:t>area</a:t>
            </a:r>
            <a:r>
              <a:rPr lang="en-CA" sz="2000" dirty="0"/>
              <a:t/>
            </a:r>
            <a:br>
              <a:rPr lang="en-CA" sz="2000" dirty="0"/>
            </a:br>
            <a:endParaRPr lang="en-CA" sz="2000" dirty="0"/>
          </a:p>
          <a:p>
            <a:r>
              <a:rPr lang="en-CA" sz="2400" dirty="0"/>
              <a:t>The intent of the drainage study is </a:t>
            </a:r>
            <a:r>
              <a:rPr lang="en-CA" sz="2400" dirty="0" smtClean="0"/>
              <a:t>to:</a:t>
            </a:r>
          </a:p>
          <a:p>
            <a:pPr lvl="1"/>
            <a:r>
              <a:rPr lang="en-CA" sz="2000" dirty="0" smtClean="0"/>
              <a:t>identify </a:t>
            </a:r>
            <a:r>
              <a:rPr lang="en-CA" sz="2000" dirty="0"/>
              <a:t>existing drainage issues and catchment </a:t>
            </a:r>
            <a:r>
              <a:rPr lang="en-CA" sz="2000" dirty="0" smtClean="0"/>
              <a:t>areas;</a:t>
            </a:r>
          </a:p>
          <a:p>
            <a:pPr lvl="1"/>
            <a:r>
              <a:rPr lang="en-CA" sz="2000" dirty="0" smtClean="0"/>
              <a:t>assess </a:t>
            </a:r>
            <a:r>
              <a:rPr lang="en-CA" sz="2000" dirty="0"/>
              <a:t>the impact of future </a:t>
            </a:r>
            <a:r>
              <a:rPr lang="en-CA" sz="2000" dirty="0" smtClean="0"/>
              <a:t>development;</a:t>
            </a:r>
          </a:p>
          <a:p>
            <a:pPr lvl="1"/>
            <a:r>
              <a:rPr lang="en-CA" sz="2000" dirty="0" smtClean="0"/>
              <a:t>recommend </a:t>
            </a:r>
            <a:r>
              <a:rPr lang="en-CA" sz="2000" dirty="0"/>
              <a:t>drainage </a:t>
            </a:r>
            <a:r>
              <a:rPr lang="en-CA" sz="2000" dirty="0" smtClean="0"/>
              <a:t>upgrades or improvements; and</a:t>
            </a:r>
          </a:p>
          <a:p>
            <a:pPr lvl="1"/>
            <a:r>
              <a:rPr lang="en-CA" sz="2000" dirty="0" smtClean="0"/>
              <a:t>provide </a:t>
            </a:r>
            <a:r>
              <a:rPr lang="en-CA" sz="2000" dirty="0"/>
              <a:t>policies for future development.  </a:t>
            </a:r>
            <a:endParaRPr lang="en-CA" sz="2000" dirty="0" smtClean="0"/>
          </a:p>
          <a:p>
            <a:pPr lvl="1"/>
            <a:endParaRPr lang="en-CA" sz="2000" dirty="0"/>
          </a:p>
          <a:p>
            <a:r>
              <a:rPr lang="en-CA" sz="2400" dirty="0" smtClean="0"/>
              <a:t>Funding </a:t>
            </a:r>
            <a:r>
              <a:rPr lang="en-CA" sz="2400" dirty="0"/>
              <a:t>for up to 80% of </a:t>
            </a:r>
            <a:r>
              <a:rPr lang="en-CA" sz="2400" dirty="0" smtClean="0"/>
              <a:t>costs </a:t>
            </a:r>
            <a:r>
              <a:rPr lang="en-CA" sz="2400" dirty="0"/>
              <a:t>is </a:t>
            </a:r>
            <a:r>
              <a:rPr lang="en-CA" sz="2400" dirty="0" smtClean="0"/>
              <a:t>being explored with </a:t>
            </a:r>
            <a:r>
              <a:rPr lang="en-CA" sz="2400" dirty="0"/>
              <a:t>the Federation of Canadian Municipalities (FCM) </a:t>
            </a:r>
            <a:endParaRPr lang="en-CA" sz="2400" dirty="0" smtClean="0"/>
          </a:p>
          <a:p>
            <a:endParaRPr lang="en-CA" sz="2400" dirty="0" smtClean="0"/>
          </a:p>
          <a:p>
            <a:r>
              <a:rPr lang="en-CA" sz="2400" dirty="0" smtClean="0"/>
              <a:t>A </a:t>
            </a:r>
            <a:r>
              <a:rPr lang="en-CA" sz="2400" dirty="0"/>
              <a:t>Request for Proposals is being prepared; the project </a:t>
            </a:r>
            <a:r>
              <a:rPr lang="en-CA" sz="2400" dirty="0" smtClean="0"/>
              <a:t>will </a:t>
            </a:r>
            <a:r>
              <a:rPr lang="en-CA" sz="2400" dirty="0"/>
              <a:t>kick off in early 2018</a:t>
            </a:r>
          </a:p>
        </p:txBody>
      </p:sp>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Drainage Study</a:t>
            </a:r>
            <a:endParaRPr lang="en-US" dirty="0"/>
          </a:p>
        </p:txBody>
      </p:sp>
    </p:spTree>
    <p:extLst>
      <p:ext uri="{BB962C8B-B14F-4D97-AF65-F5344CB8AC3E}">
        <p14:creationId xmlns:p14="http://schemas.microsoft.com/office/powerpoint/2010/main" val="1327492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619672" y="-315416"/>
            <a:ext cx="5823585" cy="7342505"/>
            <a:chOff x="1619672" y="-315416"/>
            <a:chExt cx="5823585" cy="7342505"/>
          </a:xfrm>
        </p:grpSpPr>
        <p:grpSp>
          <p:nvGrpSpPr>
            <p:cNvPr id="17" name="Group 16"/>
            <p:cNvGrpSpPr/>
            <p:nvPr/>
          </p:nvGrpSpPr>
          <p:grpSpPr>
            <a:xfrm>
              <a:off x="1619672" y="-315416"/>
              <a:ext cx="5823585" cy="7342505"/>
              <a:chOff x="1619672" y="-315416"/>
              <a:chExt cx="5823585" cy="7342505"/>
            </a:xfrm>
          </p:grpSpPr>
          <p:pic>
            <p:nvPicPr>
              <p:cNvPr id="4" name="Picture 3"/>
              <p:cNvPicPr/>
              <p:nvPr/>
            </p:nvPicPr>
            <p:blipFill rotWithShape="1">
              <a:blip r:embed="rId3"/>
              <a:srcRect l="7486" t="7390" r="71850"/>
              <a:stretch/>
            </p:blipFill>
            <p:spPr bwMode="auto">
              <a:xfrm>
                <a:off x="1619672" y="-315416"/>
                <a:ext cx="5823585" cy="7342505"/>
              </a:xfrm>
              <a:prstGeom prst="rect">
                <a:avLst/>
              </a:prstGeom>
              <a:ln>
                <a:noFill/>
              </a:ln>
              <a:extLst>
                <a:ext uri="{53640926-AAD7-44D8-BBD7-CCE9431645EC}">
                  <a14:shadowObscured xmlns:a14="http://schemas.microsoft.com/office/drawing/2010/main"/>
                </a:ext>
              </a:extLst>
            </p:spPr>
          </p:pic>
          <p:grpSp>
            <p:nvGrpSpPr>
              <p:cNvPr id="16" name="Group 15"/>
              <p:cNvGrpSpPr/>
              <p:nvPr/>
            </p:nvGrpSpPr>
            <p:grpSpPr>
              <a:xfrm>
                <a:off x="2771800" y="405290"/>
                <a:ext cx="3408202" cy="3383750"/>
                <a:chOff x="2771800" y="405290"/>
                <a:chExt cx="3408202" cy="3383750"/>
              </a:xfrm>
            </p:grpSpPr>
            <p:cxnSp>
              <p:nvCxnSpPr>
                <p:cNvPr id="7" name="Straight Connector 6"/>
                <p:cNvCxnSpPr/>
                <p:nvPr/>
              </p:nvCxnSpPr>
              <p:spPr>
                <a:xfrm flipV="1">
                  <a:off x="2771800" y="421176"/>
                  <a:ext cx="33397" cy="3367864"/>
                </a:xfrm>
                <a:prstGeom prst="line">
                  <a:avLst/>
                </a:prstGeom>
                <a:ln w="101600" cap="rnd"/>
              </p:spPr>
              <p:style>
                <a:lnRef idx="1">
                  <a:schemeClr val="accent6"/>
                </a:lnRef>
                <a:fillRef idx="0">
                  <a:schemeClr val="accent6"/>
                </a:fillRef>
                <a:effectRef idx="0">
                  <a:schemeClr val="accent6"/>
                </a:effectRef>
                <a:fontRef idx="minor">
                  <a:schemeClr val="tx1"/>
                </a:fontRef>
              </p:style>
            </p:cxnSp>
            <p:cxnSp>
              <p:nvCxnSpPr>
                <p:cNvPr id="8" name="Straight Connector 7"/>
                <p:cNvCxnSpPr/>
                <p:nvPr/>
              </p:nvCxnSpPr>
              <p:spPr>
                <a:xfrm flipH="1" flipV="1">
                  <a:off x="2829328" y="405290"/>
                  <a:ext cx="3344544" cy="3343920"/>
                </a:xfrm>
                <a:prstGeom prst="line">
                  <a:avLst/>
                </a:prstGeom>
                <a:ln w="101600" cap="rnd"/>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flipH="1">
                  <a:off x="2771800" y="3749210"/>
                  <a:ext cx="3408202" cy="0"/>
                </a:xfrm>
                <a:prstGeom prst="line">
                  <a:avLst/>
                </a:prstGeom>
                <a:ln w="101600" cap="rnd"/>
              </p:spPr>
              <p:style>
                <a:lnRef idx="1">
                  <a:schemeClr val="accent6"/>
                </a:lnRef>
                <a:fillRef idx="0">
                  <a:schemeClr val="accent6"/>
                </a:fillRef>
                <a:effectRef idx="0">
                  <a:schemeClr val="accent6"/>
                </a:effectRef>
                <a:fontRef idx="minor">
                  <a:schemeClr val="tx1"/>
                </a:fontRef>
              </p:style>
            </p:cxnSp>
          </p:grpSp>
        </p:grpSp>
        <p:sp>
          <p:nvSpPr>
            <p:cNvPr id="18" name="TextBox 17"/>
            <p:cNvSpPr txBox="1"/>
            <p:nvPr/>
          </p:nvSpPr>
          <p:spPr>
            <a:xfrm>
              <a:off x="3130240" y="2420888"/>
              <a:ext cx="1520932" cy="461665"/>
            </a:xfrm>
            <a:prstGeom prst="rect">
              <a:avLst/>
            </a:prstGeom>
            <a:solidFill>
              <a:schemeClr val="bg1"/>
            </a:solidFill>
          </p:spPr>
          <p:txBody>
            <a:bodyPr wrap="square" rtlCol="0">
              <a:spAutoFit/>
            </a:bodyPr>
            <a:lstStyle/>
            <a:p>
              <a:pPr algn="ctr"/>
              <a:r>
                <a:rPr lang="en-CA" sz="2400" b="1" dirty="0" smtClean="0">
                  <a:solidFill>
                    <a:schemeClr val="accent6">
                      <a:lumMod val="75000"/>
                    </a:schemeClr>
                  </a:solidFill>
                </a:rPr>
                <a:t>Area 2</a:t>
              </a:r>
              <a:endParaRPr lang="en-CA" sz="2400" b="1" dirty="0">
                <a:solidFill>
                  <a:schemeClr val="accent6">
                    <a:lumMod val="75000"/>
                  </a:schemeClr>
                </a:solidFill>
              </a:endParaRPr>
            </a:p>
          </p:txBody>
        </p:sp>
      </p:grpSp>
      <p:grpSp>
        <p:nvGrpSpPr>
          <p:cNvPr id="26" name="Group 25"/>
          <p:cNvGrpSpPr/>
          <p:nvPr/>
        </p:nvGrpSpPr>
        <p:grpSpPr>
          <a:xfrm>
            <a:off x="1331640" y="-119009"/>
            <a:ext cx="6526457" cy="7146097"/>
            <a:chOff x="1331640" y="-119009"/>
            <a:chExt cx="6526457" cy="7146097"/>
          </a:xfrm>
        </p:grpSpPr>
        <p:pic>
          <p:nvPicPr>
            <p:cNvPr id="20" name="Picture 19"/>
            <p:cNvPicPr/>
            <p:nvPr/>
          </p:nvPicPr>
          <p:blipFill rotWithShape="1">
            <a:blip r:embed="rId4"/>
            <a:srcRect l="7069" t="9365" r="69647"/>
            <a:stretch/>
          </p:blipFill>
          <p:spPr bwMode="auto">
            <a:xfrm>
              <a:off x="1331640" y="-119009"/>
              <a:ext cx="6526457" cy="7146097"/>
            </a:xfrm>
            <a:prstGeom prst="rect">
              <a:avLst/>
            </a:prstGeom>
            <a:ln>
              <a:noFill/>
            </a:ln>
            <a:extLst>
              <a:ext uri="{53640926-AAD7-44D8-BBD7-CCE9431645EC}">
                <a14:shadowObscured xmlns:a14="http://schemas.microsoft.com/office/drawing/2010/main"/>
              </a:ext>
            </a:extLst>
          </p:spPr>
        </p:pic>
        <p:cxnSp>
          <p:nvCxnSpPr>
            <p:cNvPr id="21" name="Straight Connector 20"/>
            <p:cNvCxnSpPr/>
            <p:nvPr/>
          </p:nvCxnSpPr>
          <p:spPr>
            <a:xfrm flipH="1">
              <a:off x="4651155" y="2432461"/>
              <a:ext cx="1861185" cy="15875"/>
            </a:xfrm>
            <a:prstGeom prst="line">
              <a:avLst/>
            </a:prstGeom>
            <a:ln w="101600" cap="rnd">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22" name="Straight Connector 21"/>
            <p:cNvCxnSpPr/>
            <p:nvPr/>
          </p:nvCxnSpPr>
          <p:spPr>
            <a:xfrm flipH="1">
              <a:off x="4696240" y="4553361"/>
              <a:ext cx="1861185" cy="15875"/>
            </a:xfrm>
            <a:prstGeom prst="line">
              <a:avLst/>
            </a:prstGeom>
            <a:ln w="101600" cap="rnd">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flipV="1">
              <a:off x="6521230" y="2457226"/>
              <a:ext cx="15875" cy="2125345"/>
            </a:xfrm>
            <a:prstGeom prst="line">
              <a:avLst/>
            </a:prstGeom>
            <a:ln w="101600" cap="rnd">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24" name="Straight Connector 23"/>
            <p:cNvCxnSpPr/>
            <p:nvPr/>
          </p:nvCxnSpPr>
          <p:spPr>
            <a:xfrm flipV="1">
              <a:off x="4630835" y="2461036"/>
              <a:ext cx="15875" cy="2125345"/>
            </a:xfrm>
            <a:prstGeom prst="line">
              <a:avLst/>
            </a:prstGeom>
            <a:ln w="101600" cap="rnd">
              <a:solidFill>
                <a:srgbClr val="FFC000"/>
              </a:solidFill>
            </a:ln>
          </p:spPr>
          <p:style>
            <a:lnRef idx="1">
              <a:schemeClr val="accent6"/>
            </a:lnRef>
            <a:fillRef idx="0">
              <a:schemeClr val="accent6"/>
            </a:fillRef>
            <a:effectRef idx="0">
              <a:schemeClr val="accent6"/>
            </a:effectRef>
            <a:fontRef idx="minor">
              <a:schemeClr val="tx1"/>
            </a:fontRef>
          </p:style>
        </p:cxnSp>
        <p:sp>
          <p:nvSpPr>
            <p:cNvPr id="25" name="TextBox 24"/>
            <p:cNvSpPr txBox="1"/>
            <p:nvPr/>
          </p:nvSpPr>
          <p:spPr>
            <a:xfrm>
              <a:off x="4677568" y="2808351"/>
              <a:ext cx="1783090" cy="461665"/>
            </a:xfrm>
            <a:prstGeom prst="rect">
              <a:avLst/>
            </a:prstGeom>
            <a:solidFill>
              <a:schemeClr val="bg1"/>
            </a:solidFill>
          </p:spPr>
          <p:txBody>
            <a:bodyPr wrap="square" rtlCol="0">
              <a:spAutoFit/>
            </a:bodyPr>
            <a:lstStyle/>
            <a:p>
              <a:pPr algn="ctr"/>
              <a:r>
                <a:rPr lang="en-CA" sz="2400" b="1" dirty="0" smtClean="0">
                  <a:solidFill>
                    <a:srgbClr val="FFC000"/>
                  </a:solidFill>
                </a:rPr>
                <a:t>Area 3</a:t>
              </a:r>
              <a:endParaRPr lang="en-CA" sz="2400" b="1" dirty="0">
                <a:solidFill>
                  <a:srgbClr val="FFC000"/>
                </a:solidFill>
              </a:endParaRPr>
            </a:p>
          </p:txBody>
        </p:sp>
      </p:grpSp>
      <p:grpSp>
        <p:nvGrpSpPr>
          <p:cNvPr id="43" name="Group 42"/>
          <p:cNvGrpSpPr/>
          <p:nvPr/>
        </p:nvGrpSpPr>
        <p:grpSpPr>
          <a:xfrm>
            <a:off x="426649" y="11275"/>
            <a:ext cx="8290702" cy="7024865"/>
            <a:chOff x="386113" y="-119010"/>
            <a:chExt cx="8290702" cy="7024865"/>
          </a:xfrm>
        </p:grpSpPr>
        <p:grpSp>
          <p:nvGrpSpPr>
            <p:cNvPr id="41" name="Group 40"/>
            <p:cNvGrpSpPr/>
            <p:nvPr/>
          </p:nvGrpSpPr>
          <p:grpSpPr>
            <a:xfrm>
              <a:off x="386113" y="-119010"/>
              <a:ext cx="8290702" cy="7024865"/>
              <a:chOff x="386113" y="-119010"/>
              <a:chExt cx="8290702" cy="7024865"/>
            </a:xfrm>
          </p:grpSpPr>
          <p:pic>
            <p:nvPicPr>
              <p:cNvPr id="27" name="Picture 26"/>
              <p:cNvPicPr/>
              <p:nvPr/>
            </p:nvPicPr>
            <p:blipFill rotWithShape="1">
              <a:blip r:embed="rId5" cstate="print"/>
              <a:srcRect l="7762" t="6901" r="61331"/>
              <a:stretch/>
            </p:blipFill>
            <p:spPr bwMode="auto">
              <a:xfrm>
                <a:off x="386113" y="-119010"/>
                <a:ext cx="8290702" cy="7024865"/>
              </a:xfrm>
              <a:prstGeom prst="rect">
                <a:avLst/>
              </a:prstGeom>
              <a:ln>
                <a:noFill/>
              </a:ln>
              <a:extLst>
                <a:ext uri="{53640926-AAD7-44D8-BBD7-CCE9431645EC}">
                  <a14:shadowObscured xmlns:a14="http://schemas.microsoft.com/office/drawing/2010/main"/>
                </a:ext>
              </a:extLst>
            </p:spPr>
          </p:pic>
          <p:sp>
            <p:nvSpPr>
              <p:cNvPr id="32" name="Straight Connector 4"/>
              <p:cNvSpPr>
                <a:spLocks noChangeShapeType="1"/>
              </p:cNvSpPr>
              <p:nvPr/>
            </p:nvSpPr>
            <p:spPr bwMode="auto">
              <a:xfrm flipV="1">
                <a:off x="4554811" y="4797151"/>
                <a:ext cx="2002614" cy="1770217"/>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4" name="Straight Connector 4"/>
              <p:cNvSpPr>
                <a:spLocks noChangeShapeType="1"/>
              </p:cNvSpPr>
              <p:nvPr/>
            </p:nvSpPr>
            <p:spPr bwMode="auto">
              <a:xfrm flipV="1">
                <a:off x="4509726" y="5517231"/>
                <a:ext cx="35131" cy="1045303"/>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5" name="Straight Connector 4"/>
              <p:cNvSpPr>
                <a:spLocks noChangeShapeType="1"/>
              </p:cNvSpPr>
              <p:nvPr/>
            </p:nvSpPr>
            <p:spPr bwMode="auto">
              <a:xfrm flipH="1" flipV="1">
                <a:off x="3748290" y="61967"/>
                <a:ext cx="38439" cy="5424303"/>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6" name="Straight Connector 4"/>
              <p:cNvSpPr>
                <a:spLocks noChangeShapeType="1"/>
              </p:cNvSpPr>
              <p:nvPr/>
            </p:nvSpPr>
            <p:spPr bwMode="auto">
              <a:xfrm flipH="1" flipV="1">
                <a:off x="3796685" y="5486269"/>
                <a:ext cx="748172" cy="1"/>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7" name="Straight Connector 4"/>
              <p:cNvSpPr>
                <a:spLocks noChangeShapeType="1"/>
              </p:cNvSpPr>
              <p:nvPr/>
            </p:nvSpPr>
            <p:spPr bwMode="auto">
              <a:xfrm>
                <a:off x="3796685" y="61968"/>
                <a:ext cx="2863547" cy="1"/>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8" name="Straight Connector 4"/>
              <p:cNvSpPr>
                <a:spLocks noChangeShapeType="1"/>
              </p:cNvSpPr>
              <p:nvPr/>
            </p:nvSpPr>
            <p:spPr bwMode="auto">
              <a:xfrm flipH="1" flipV="1">
                <a:off x="6660232" y="102116"/>
                <a:ext cx="131690" cy="1598691"/>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9" name="Straight Connector 4"/>
              <p:cNvSpPr>
                <a:spLocks noChangeShapeType="1"/>
              </p:cNvSpPr>
              <p:nvPr/>
            </p:nvSpPr>
            <p:spPr bwMode="auto">
              <a:xfrm>
                <a:off x="6791922" y="1700807"/>
                <a:ext cx="527816" cy="606055"/>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0" name="TextBox 39"/>
              <p:cNvSpPr txBox="1"/>
              <p:nvPr/>
            </p:nvSpPr>
            <p:spPr>
              <a:xfrm>
                <a:off x="4051842" y="3629281"/>
                <a:ext cx="1763945" cy="400110"/>
              </a:xfrm>
              <a:prstGeom prst="rect">
                <a:avLst/>
              </a:prstGeom>
              <a:solidFill>
                <a:schemeClr val="bg1"/>
              </a:solidFill>
            </p:spPr>
            <p:txBody>
              <a:bodyPr wrap="square" rtlCol="0">
                <a:spAutoFit/>
              </a:bodyPr>
              <a:lstStyle/>
              <a:p>
                <a:pPr algn="ctr"/>
                <a:r>
                  <a:rPr lang="en-CA" sz="2000" b="1" dirty="0" smtClean="0">
                    <a:solidFill>
                      <a:srgbClr val="00B050"/>
                    </a:solidFill>
                  </a:rPr>
                  <a:t>Area 1</a:t>
                </a:r>
                <a:endParaRPr lang="en-CA" sz="2000" b="1" dirty="0">
                  <a:solidFill>
                    <a:srgbClr val="00B050"/>
                  </a:solidFill>
                </a:endParaRPr>
              </a:p>
            </p:txBody>
          </p:sp>
        </p:grpSp>
        <p:sp>
          <p:nvSpPr>
            <p:cNvPr id="42" name="Straight Connector 4"/>
            <p:cNvSpPr>
              <a:spLocks noChangeShapeType="1"/>
            </p:cNvSpPr>
            <p:nvPr/>
          </p:nvSpPr>
          <p:spPr bwMode="auto">
            <a:xfrm flipV="1">
              <a:off x="6571841" y="2306862"/>
              <a:ext cx="752359" cy="2488867"/>
            </a:xfrm>
            <a:prstGeom prst="line">
              <a:avLst/>
            </a:prstGeom>
            <a:noFill/>
            <a:ln w="101600" cap="rnd">
              <a:solidFill>
                <a:srgbClr val="00B05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grpSp>
    </p:spTree>
    <p:extLst>
      <p:ext uri="{BB962C8B-B14F-4D97-AF65-F5344CB8AC3E}">
        <p14:creationId xmlns:p14="http://schemas.microsoft.com/office/powerpoint/2010/main" val="349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1007" y="1124744"/>
            <a:ext cx="8229600" cy="5112568"/>
          </a:xfrm>
        </p:spPr>
        <p:txBody>
          <a:bodyPr>
            <a:normAutofit fontScale="92500" lnSpcReduction="10000"/>
          </a:bodyPr>
          <a:lstStyle/>
          <a:p>
            <a:r>
              <a:rPr lang="en-CA" sz="2400" dirty="0"/>
              <a:t>Council direction to undertake a drainage study of </a:t>
            </a:r>
            <a:r>
              <a:rPr lang="en-CA" sz="2400" dirty="0" smtClean="0"/>
              <a:t>:</a:t>
            </a:r>
            <a:endParaRPr lang="en-CA" sz="2400" dirty="0"/>
          </a:p>
          <a:p>
            <a:pPr lvl="1"/>
            <a:r>
              <a:rPr lang="en-CA" sz="2000" dirty="0"/>
              <a:t>Highway No. 11/12 corridor/North Corman Industrial area; </a:t>
            </a:r>
          </a:p>
          <a:p>
            <a:pPr lvl="1"/>
            <a:r>
              <a:rPr lang="en-CA" sz="2000" dirty="0"/>
              <a:t>BizHub/Yellowhead/Korpan Industrial area; and</a:t>
            </a:r>
          </a:p>
          <a:p>
            <a:pPr lvl="1"/>
            <a:r>
              <a:rPr lang="en-CA" sz="2000" dirty="0"/>
              <a:t>East Floral Industrial area</a:t>
            </a:r>
            <a:br>
              <a:rPr lang="en-CA" sz="2000" dirty="0"/>
            </a:br>
            <a:endParaRPr lang="en-CA" sz="2000" dirty="0"/>
          </a:p>
          <a:p>
            <a:r>
              <a:rPr lang="en-CA" sz="2400" dirty="0"/>
              <a:t>The intent of the drainage study is to:</a:t>
            </a:r>
          </a:p>
          <a:p>
            <a:pPr lvl="1"/>
            <a:r>
              <a:rPr lang="en-CA" sz="2000" dirty="0"/>
              <a:t>identify existing drainage issues and catchment areas;</a:t>
            </a:r>
          </a:p>
          <a:p>
            <a:pPr lvl="1"/>
            <a:r>
              <a:rPr lang="en-CA" sz="2000" dirty="0"/>
              <a:t>assess the impact of future development;</a:t>
            </a:r>
          </a:p>
          <a:p>
            <a:pPr lvl="1"/>
            <a:r>
              <a:rPr lang="en-CA" sz="2000" dirty="0"/>
              <a:t>recommend drainage upgrades or improvements; and</a:t>
            </a:r>
          </a:p>
          <a:p>
            <a:pPr lvl="1"/>
            <a:r>
              <a:rPr lang="en-CA" sz="2000" dirty="0"/>
              <a:t>provide policies for future development.  </a:t>
            </a:r>
          </a:p>
          <a:p>
            <a:pPr lvl="1"/>
            <a:endParaRPr lang="en-CA" sz="2000" dirty="0"/>
          </a:p>
          <a:p>
            <a:r>
              <a:rPr lang="en-CA" sz="2400" dirty="0"/>
              <a:t>Funding for up to 80% of costs is being explored with the Federation of Canadian Municipalities (FCM) </a:t>
            </a:r>
          </a:p>
          <a:p>
            <a:endParaRPr lang="en-CA" sz="2400" dirty="0"/>
          </a:p>
          <a:p>
            <a:r>
              <a:rPr lang="en-CA" sz="2400" dirty="0"/>
              <a:t>A Request for Proposals is being prepared; the project will kick off in early 2018</a:t>
            </a:r>
          </a:p>
        </p:txBody>
      </p:sp>
      <p:sp>
        <p:nvSpPr>
          <p:cNvPr id="2" name="Title 1"/>
          <p:cNvSpPr>
            <a:spLocks noGrp="1"/>
          </p:cNvSpPr>
          <p:nvPr>
            <p:ph type="title"/>
          </p:nvPr>
        </p:nvSpPr>
        <p:spPr>
          <a:xfrm>
            <a:off x="450351" y="228600"/>
            <a:ext cx="8229600" cy="1143000"/>
          </a:xfrm>
        </p:spPr>
        <p:txBody>
          <a:bodyPr>
            <a:normAutofit/>
          </a:bodyPr>
          <a:lstStyle/>
          <a:p>
            <a:pPr algn="ctr"/>
            <a:r>
              <a:rPr lang="en-CA" sz="4400" dirty="0" smtClean="0"/>
              <a:t>Drainage Study</a:t>
            </a:r>
            <a:endParaRPr lang="en-US" dirty="0"/>
          </a:p>
        </p:txBody>
      </p:sp>
    </p:spTree>
    <p:extLst>
      <p:ext uri="{BB962C8B-B14F-4D97-AF65-F5344CB8AC3E}">
        <p14:creationId xmlns:p14="http://schemas.microsoft.com/office/powerpoint/2010/main" val="1381353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 y="1916833"/>
            <a:ext cx="9144000" cy="4941168"/>
          </a:xfrm>
          <a:prstGeom prst="rect">
            <a:avLst/>
          </a:prstGeom>
        </p:spPr>
      </p:pic>
      <p:sp>
        <p:nvSpPr>
          <p:cNvPr id="3" name="Title 1"/>
          <p:cNvSpPr txBox="1">
            <a:spLocks/>
          </p:cNvSpPr>
          <p:nvPr/>
        </p:nvSpPr>
        <p:spPr>
          <a:xfrm>
            <a:off x="450351" y="228600"/>
            <a:ext cx="8229600" cy="1143000"/>
          </a:xfrm>
          <a:prstGeom prst="rect">
            <a:avLst/>
          </a:prstGeom>
        </p:spPr>
        <p:txBody>
          <a:bodyPr>
            <a:normAutofit fontScale="92500" lnSpcReduction="2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CA" sz="4400" dirty="0"/>
              <a:t>Perimeter </a:t>
            </a:r>
            <a:r>
              <a:rPr lang="en-CA" sz="4400" dirty="0" smtClean="0"/>
              <a:t>Highway/</a:t>
            </a:r>
          </a:p>
          <a:p>
            <a:pPr algn="ctr"/>
            <a:r>
              <a:rPr lang="en-CA" sz="4400" dirty="0" smtClean="0"/>
              <a:t>Saskatoon Freeway </a:t>
            </a:r>
            <a:endParaRPr lang="en-US" dirty="0"/>
          </a:p>
        </p:txBody>
      </p:sp>
      <p:sp>
        <p:nvSpPr>
          <p:cNvPr id="4" name="Content Placeholder 5"/>
          <p:cNvSpPr txBox="1">
            <a:spLocks/>
          </p:cNvSpPr>
          <p:nvPr/>
        </p:nvSpPr>
        <p:spPr>
          <a:xfrm>
            <a:off x="1043608" y="1371600"/>
            <a:ext cx="8229600" cy="4953000"/>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
            <a:r>
              <a:rPr lang="en-CA" sz="2400" dirty="0" smtClean="0">
                <a:hlinkClick r:id="rId4"/>
              </a:rPr>
              <a:t>www.saskatchewan.ca/saskatoon-freeway</a:t>
            </a:r>
            <a:r>
              <a:rPr lang="en-CA" sz="2400" dirty="0" smtClean="0"/>
              <a:t> </a:t>
            </a:r>
          </a:p>
          <a:p>
            <a:pPr algn="just"/>
            <a:endParaRPr lang="en-CA" sz="2400" dirty="0" smtClean="0"/>
          </a:p>
          <a:p>
            <a:endParaRPr lang="en-CA" sz="2800" dirty="0" smtClean="0"/>
          </a:p>
          <a:p>
            <a:endParaRPr lang="en-CA" sz="2400" dirty="0"/>
          </a:p>
        </p:txBody>
      </p:sp>
    </p:spTree>
    <p:extLst>
      <p:ext uri="{BB962C8B-B14F-4D97-AF65-F5344CB8AC3E}">
        <p14:creationId xmlns:p14="http://schemas.microsoft.com/office/powerpoint/2010/main" val="4134572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528" y="260648"/>
            <a:ext cx="9410926" cy="6164950"/>
          </a:xfrm>
          <a:prstGeom prst="rect">
            <a:avLst/>
          </a:prstGeom>
        </p:spPr>
      </p:pic>
    </p:spTree>
    <p:extLst>
      <p:ext uri="{BB962C8B-B14F-4D97-AF65-F5344CB8AC3E}">
        <p14:creationId xmlns:p14="http://schemas.microsoft.com/office/powerpoint/2010/main" val="27527296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0376" y="-31592"/>
            <a:ext cx="8184065" cy="6858000"/>
          </a:xfrm>
          <a:prstGeom prst="rect">
            <a:avLst/>
          </a:prstGeom>
        </p:spPr>
      </p:pic>
      <p:cxnSp>
        <p:nvCxnSpPr>
          <p:cNvPr id="4" name="Straight Arrow Connector 3"/>
          <p:cNvCxnSpPr/>
          <p:nvPr/>
        </p:nvCxnSpPr>
        <p:spPr>
          <a:xfrm>
            <a:off x="827584" y="1410406"/>
            <a:ext cx="720080" cy="2183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948264" y="4653136"/>
            <a:ext cx="1872208" cy="830997"/>
          </a:xfrm>
          <a:prstGeom prst="rect">
            <a:avLst/>
          </a:prstGeom>
          <a:noFill/>
        </p:spPr>
        <p:txBody>
          <a:bodyPr wrap="square" rtlCol="0">
            <a:spAutoFit/>
          </a:bodyPr>
          <a:lstStyle/>
          <a:p>
            <a:pPr algn="ctr"/>
            <a:r>
              <a:rPr lang="en-CA" sz="2400" b="1" dirty="0" smtClean="0"/>
              <a:t>West Alignments</a:t>
            </a:r>
            <a:endParaRPr lang="en-CA" sz="2400" b="1" dirty="0"/>
          </a:p>
        </p:txBody>
      </p:sp>
      <p:sp>
        <p:nvSpPr>
          <p:cNvPr id="6" name="TextBox 5"/>
          <p:cNvSpPr txBox="1"/>
          <p:nvPr/>
        </p:nvSpPr>
        <p:spPr>
          <a:xfrm>
            <a:off x="-396552" y="836712"/>
            <a:ext cx="1872208" cy="584775"/>
          </a:xfrm>
          <a:prstGeom prst="rect">
            <a:avLst/>
          </a:prstGeom>
          <a:noFill/>
        </p:spPr>
        <p:txBody>
          <a:bodyPr wrap="square" rtlCol="0">
            <a:spAutoFit/>
          </a:bodyPr>
          <a:lstStyle/>
          <a:p>
            <a:pPr algn="ctr"/>
            <a:r>
              <a:rPr lang="en-CA" sz="1600" b="1" dirty="0" smtClean="0"/>
              <a:t>Highway </a:t>
            </a:r>
          </a:p>
          <a:p>
            <a:pPr algn="ctr"/>
            <a:r>
              <a:rPr lang="en-CA" sz="1600" b="1" dirty="0" smtClean="0"/>
              <a:t>No. 14</a:t>
            </a:r>
            <a:endParaRPr lang="en-CA" sz="1600" b="1" dirty="0"/>
          </a:p>
        </p:txBody>
      </p:sp>
      <p:sp>
        <p:nvSpPr>
          <p:cNvPr id="7" name="TextBox 6"/>
          <p:cNvSpPr txBox="1"/>
          <p:nvPr/>
        </p:nvSpPr>
        <p:spPr>
          <a:xfrm>
            <a:off x="-419182" y="4068361"/>
            <a:ext cx="1872208" cy="338554"/>
          </a:xfrm>
          <a:prstGeom prst="rect">
            <a:avLst/>
          </a:prstGeom>
          <a:noFill/>
        </p:spPr>
        <p:txBody>
          <a:bodyPr wrap="square" rtlCol="0">
            <a:spAutoFit/>
          </a:bodyPr>
          <a:lstStyle/>
          <a:p>
            <a:pPr algn="ctr"/>
            <a:r>
              <a:rPr lang="en-CA" sz="1600" b="1" dirty="0" smtClean="0"/>
              <a:t>PCS Cory</a:t>
            </a:r>
            <a:endParaRPr lang="en-CA" sz="1600" b="1" dirty="0"/>
          </a:p>
        </p:txBody>
      </p:sp>
      <p:cxnSp>
        <p:nvCxnSpPr>
          <p:cNvPr id="8" name="Straight Arrow Connector 7"/>
          <p:cNvCxnSpPr/>
          <p:nvPr/>
        </p:nvCxnSpPr>
        <p:spPr>
          <a:xfrm>
            <a:off x="731337" y="4434742"/>
            <a:ext cx="720080" cy="2183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6552" y="5916721"/>
            <a:ext cx="1872208" cy="584775"/>
          </a:xfrm>
          <a:prstGeom prst="rect">
            <a:avLst/>
          </a:prstGeom>
          <a:noFill/>
        </p:spPr>
        <p:txBody>
          <a:bodyPr wrap="square" rtlCol="0">
            <a:spAutoFit/>
          </a:bodyPr>
          <a:lstStyle/>
          <a:p>
            <a:pPr algn="ctr"/>
            <a:r>
              <a:rPr lang="en-CA" sz="1600" b="1" dirty="0" smtClean="0"/>
              <a:t>Highway </a:t>
            </a:r>
          </a:p>
          <a:p>
            <a:pPr algn="ctr"/>
            <a:r>
              <a:rPr lang="en-CA" sz="1600" b="1" dirty="0" smtClean="0"/>
              <a:t>No. 7</a:t>
            </a:r>
            <a:endParaRPr lang="en-CA" sz="1600" b="1" dirty="0"/>
          </a:p>
        </p:txBody>
      </p:sp>
      <p:cxnSp>
        <p:nvCxnSpPr>
          <p:cNvPr id="11" name="Straight Arrow Connector 10"/>
          <p:cNvCxnSpPr/>
          <p:nvPr/>
        </p:nvCxnSpPr>
        <p:spPr>
          <a:xfrm flipV="1">
            <a:off x="876248" y="5916721"/>
            <a:ext cx="732200" cy="419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164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772816"/>
            <a:ext cx="7772400" cy="1995000"/>
          </a:xfrm>
        </p:spPr>
        <p:txBody>
          <a:bodyPr>
            <a:normAutofit/>
          </a:bodyPr>
          <a:lstStyle/>
          <a:p>
            <a:pPr algn="ctr"/>
            <a:r>
              <a:rPr lang="en-US" dirty="0" smtClean="0"/>
              <a:t>Consideration of Agenda</a:t>
            </a:r>
            <a:r>
              <a:rPr lang="en-US" dirty="0"/>
              <a:t/>
            </a:r>
            <a:br>
              <a:rPr lang="en-US" dirty="0"/>
            </a:br>
            <a:endParaRPr lang="en-US" dirty="0"/>
          </a:p>
        </p:txBody>
      </p:sp>
    </p:spTree>
    <p:extLst>
      <p:ext uri="{BB962C8B-B14F-4D97-AF65-F5344CB8AC3E}">
        <p14:creationId xmlns:p14="http://schemas.microsoft.com/office/powerpoint/2010/main" val="2499043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39208" y="0"/>
            <a:ext cx="6621224" cy="6858000"/>
            <a:chOff x="1839208" y="0"/>
            <a:chExt cx="6621224" cy="6858000"/>
          </a:xfrm>
        </p:grpSpPr>
        <p:pic>
          <p:nvPicPr>
            <p:cNvPr id="2" name="Picture 1"/>
            <p:cNvPicPr>
              <a:picLocks noChangeAspect="1"/>
            </p:cNvPicPr>
            <p:nvPr/>
          </p:nvPicPr>
          <p:blipFill>
            <a:blip r:embed="rId3"/>
            <a:stretch>
              <a:fillRect/>
            </a:stretch>
          </p:blipFill>
          <p:spPr>
            <a:xfrm>
              <a:off x="1839208" y="0"/>
              <a:ext cx="5465583" cy="6858000"/>
            </a:xfrm>
            <a:prstGeom prst="rect">
              <a:avLst/>
            </a:prstGeom>
          </p:spPr>
        </p:pic>
        <p:sp>
          <p:nvSpPr>
            <p:cNvPr id="3" name="Rectangle 2"/>
            <p:cNvSpPr/>
            <p:nvPr/>
          </p:nvSpPr>
          <p:spPr>
            <a:xfrm>
              <a:off x="6516216" y="0"/>
              <a:ext cx="1944216"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TextBox 4"/>
          <p:cNvSpPr txBox="1"/>
          <p:nvPr/>
        </p:nvSpPr>
        <p:spPr>
          <a:xfrm>
            <a:off x="6660232" y="260648"/>
            <a:ext cx="1872208" cy="830997"/>
          </a:xfrm>
          <a:prstGeom prst="rect">
            <a:avLst/>
          </a:prstGeom>
          <a:noFill/>
        </p:spPr>
        <p:txBody>
          <a:bodyPr wrap="square" rtlCol="0">
            <a:spAutoFit/>
          </a:bodyPr>
          <a:lstStyle/>
          <a:p>
            <a:pPr algn="ctr"/>
            <a:r>
              <a:rPr lang="en-CA" sz="2400" b="1" dirty="0" smtClean="0"/>
              <a:t>South East Alignments</a:t>
            </a:r>
            <a:endParaRPr lang="en-CA" sz="2400" b="1" dirty="0"/>
          </a:p>
        </p:txBody>
      </p:sp>
      <p:sp>
        <p:nvSpPr>
          <p:cNvPr id="6" name="TextBox 5"/>
          <p:cNvSpPr txBox="1"/>
          <p:nvPr/>
        </p:nvSpPr>
        <p:spPr>
          <a:xfrm>
            <a:off x="6228184" y="3360038"/>
            <a:ext cx="1872208" cy="338554"/>
          </a:xfrm>
          <a:prstGeom prst="rect">
            <a:avLst/>
          </a:prstGeom>
          <a:noFill/>
        </p:spPr>
        <p:txBody>
          <a:bodyPr wrap="square" rtlCol="0">
            <a:spAutoFit/>
          </a:bodyPr>
          <a:lstStyle/>
          <a:p>
            <a:pPr algn="ctr"/>
            <a:r>
              <a:rPr lang="en-CA" sz="1600" b="1" dirty="0" smtClean="0"/>
              <a:t>Highway No. 16</a:t>
            </a:r>
            <a:endParaRPr lang="en-CA" sz="1600" b="1" dirty="0"/>
          </a:p>
        </p:txBody>
      </p:sp>
      <p:sp>
        <p:nvSpPr>
          <p:cNvPr id="7" name="TextBox 6"/>
          <p:cNvSpPr txBox="1"/>
          <p:nvPr/>
        </p:nvSpPr>
        <p:spPr>
          <a:xfrm>
            <a:off x="-33830" y="4941168"/>
            <a:ext cx="1872208" cy="338554"/>
          </a:xfrm>
          <a:prstGeom prst="rect">
            <a:avLst/>
          </a:prstGeom>
          <a:noFill/>
        </p:spPr>
        <p:txBody>
          <a:bodyPr wrap="square" rtlCol="0">
            <a:spAutoFit/>
          </a:bodyPr>
          <a:lstStyle/>
          <a:p>
            <a:pPr algn="ctr"/>
            <a:r>
              <a:rPr lang="en-CA" sz="1600" b="1" dirty="0" smtClean="0"/>
              <a:t>Highway No. 11</a:t>
            </a:r>
            <a:endParaRPr lang="en-CA" sz="1600" b="1" dirty="0"/>
          </a:p>
        </p:txBody>
      </p:sp>
      <p:sp>
        <p:nvSpPr>
          <p:cNvPr id="8" name="TextBox 7"/>
          <p:cNvSpPr txBox="1"/>
          <p:nvPr/>
        </p:nvSpPr>
        <p:spPr>
          <a:xfrm>
            <a:off x="-33830" y="3090446"/>
            <a:ext cx="1872208" cy="584775"/>
          </a:xfrm>
          <a:prstGeom prst="rect">
            <a:avLst/>
          </a:prstGeom>
          <a:noFill/>
        </p:spPr>
        <p:txBody>
          <a:bodyPr wrap="square" rtlCol="0">
            <a:spAutoFit/>
          </a:bodyPr>
          <a:lstStyle/>
          <a:p>
            <a:pPr algn="ctr"/>
            <a:r>
              <a:rPr lang="en-CA" sz="1600" b="1" dirty="0" smtClean="0"/>
              <a:t>Grasswood Junction</a:t>
            </a:r>
            <a:endParaRPr lang="en-CA" sz="1600" b="1" dirty="0"/>
          </a:p>
        </p:txBody>
      </p:sp>
      <p:sp>
        <p:nvSpPr>
          <p:cNvPr id="9" name="TextBox 8"/>
          <p:cNvSpPr txBox="1"/>
          <p:nvPr/>
        </p:nvSpPr>
        <p:spPr>
          <a:xfrm>
            <a:off x="0" y="676146"/>
            <a:ext cx="1872208" cy="584775"/>
          </a:xfrm>
          <a:prstGeom prst="rect">
            <a:avLst/>
          </a:prstGeom>
          <a:noFill/>
        </p:spPr>
        <p:txBody>
          <a:bodyPr wrap="square" rtlCol="0">
            <a:spAutoFit/>
          </a:bodyPr>
          <a:lstStyle/>
          <a:p>
            <a:pPr algn="ctr"/>
            <a:r>
              <a:rPr lang="en-CA" sz="1600" b="1" dirty="0" smtClean="0"/>
              <a:t>City of Saskatoon</a:t>
            </a:r>
            <a:endParaRPr lang="en-CA" sz="1600" b="1" dirty="0"/>
          </a:p>
        </p:txBody>
      </p:sp>
      <p:cxnSp>
        <p:nvCxnSpPr>
          <p:cNvPr id="11" name="Straight Arrow Connector 10"/>
          <p:cNvCxnSpPr/>
          <p:nvPr/>
        </p:nvCxnSpPr>
        <p:spPr>
          <a:xfrm>
            <a:off x="1405913" y="968533"/>
            <a:ext cx="789823" cy="292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443882" y="3382833"/>
            <a:ext cx="827791" cy="3659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87193" y="5146355"/>
            <a:ext cx="1200631" cy="2988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1"/>
          </p:cNvCxnSpPr>
          <p:nvPr/>
        </p:nvCxnSpPr>
        <p:spPr>
          <a:xfrm flipH="1" flipV="1">
            <a:off x="5191099" y="3507593"/>
            <a:ext cx="1037085" cy="217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1469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9640"/>
            <a:ext cx="8229600" cy="5127848"/>
          </a:xfrm>
        </p:spPr>
        <p:txBody>
          <a:bodyPr>
            <a:normAutofit/>
          </a:bodyPr>
          <a:lstStyle/>
          <a:p>
            <a:r>
              <a:rPr lang="en-CA" sz="2000" dirty="0" smtClean="0"/>
              <a:t>What is P4G?</a:t>
            </a:r>
          </a:p>
          <a:p>
            <a:pPr lvl="1"/>
            <a:r>
              <a:rPr lang="en-CA" sz="1600" dirty="0" smtClean="0"/>
              <a:t>Stands for Saskatoon North Partnership for Growth</a:t>
            </a:r>
          </a:p>
          <a:p>
            <a:pPr lvl="1"/>
            <a:r>
              <a:rPr lang="en-CA" sz="1600" dirty="0" smtClean="0"/>
              <a:t>Political </a:t>
            </a:r>
            <a:r>
              <a:rPr lang="en-CA" sz="1600" dirty="0"/>
              <a:t>and administrative </a:t>
            </a:r>
            <a:r>
              <a:rPr lang="en-CA" sz="1600" dirty="0" smtClean="0"/>
              <a:t>collaborative formed in 2014</a:t>
            </a:r>
          </a:p>
          <a:p>
            <a:pPr lvl="1"/>
            <a:r>
              <a:rPr lang="en-CA" sz="1600" dirty="0" smtClean="0"/>
              <a:t>Hired consultant to complete Regional Plan</a:t>
            </a:r>
          </a:p>
          <a:p>
            <a:endParaRPr lang="en-CA" sz="2000" dirty="0" smtClean="0"/>
          </a:p>
          <a:p>
            <a:r>
              <a:rPr lang="en-CA" sz="2000" dirty="0" smtClean="0"/>
              <a:t>Quick Facts</a:t>
            </a:r>
          </a:p>
          <a:p>
            <a:pPr lvl="1"/>
            <a:r>
              <a:rPr lang="en-CA" sz="1600" dirty="0"/>
              <a:t>4 urban and 1 rural </a:t>
            </a:r>
            <a:r>
              <a:rPr lang="en-CA" sz="1600" dirty="0" smtClean="0"/>
              <a:t>municipality; includes representative from SREDA</a:t>
            </a:r>
            <a:endParaRPr lang="en-CA" sz="1600" dirty="0"/>
          </a:p>
          <a:p>
            <a:pPr lvl="1"/>
            <a:endParaRPr lang="en-CA" sz="1600" dirty="0" smtClean="0"/>
          </a:p>
          <a:p>
            <a:pPr lvl="1"/>
            <a:endParaRPr lang="en-CA" sz="1600" dirty="0"/>
          </a:p>
          <a:p>
            <a:pPr lvl="1"/>
            <a:endParaRPr lang="en-CA" sz="1600" dirty="0" smtClean="0"/>
          </a:p>
          <a:p>
            <a:pPr lvl="1"/>
            <a:endParaRPr lang="en-CA" sz="1600" dirty="0" smtClean="0"/>
          </a:p>
          <a:p>
            <a:pPr lvl="1"/>
            <a:r>
              <a:rPr lang="en-CA" sz="1600" dirty="0" smtClean="0"/>
              <a:t>Includes 11 First Nations land holdings </a:t>
            </a:r>
          </a:p>
          <a:p>
            <a:pPr lvl="1"/>
            <a:r>
              <a:rPr lang="en-CA" sz="1600" dirty="0" smtClean="0"/>
              <a:t>Some </a:t>
            </a:r>
            <a:r>
              <a:rPr lang="en-CA" sz="1600" dirty="0"/>
              <a:t>of the fastest growing municipalities in </a:t>
            </a:r>
            <a:r>
              <a:rPr lang="en-CA" sz="1600" dirty="0" smtClean="0"/>
              <a:t>Canada</a:t>
            </a:r>
            <a:endParaRPr lang="en-CA" sz="1600" dirty="0"/>
          </a:p>
          <a:p>
            <a:pPr lvl="1"/>
            <a:r>
              <a:rPr lang="en-CA" sz="1600" dirty="0"/>
              <a:t>Anticipated </a:t>
            </a:r>
            <a:r>
              <a:rPr lang="en-CA" sz="1600" dirty="0" smtClean="0"/>
              <a:t>regional population </a:t>
            </a:r>
            <a:r>
              <a:rPr lang="en-CA" sz="1600" dirty="0"/>
              <a:t>of over 500,000 in next 20 </a:t>
            </a:r>
            <a:r>
              <a:rPr lang="en-CA" sz="1600" dirty="0" smtClean="0"/>
              <a:t>years</a:t>
            </a:r>
          </a:p>
          <a:p>
            <a:endParaRPr lang="en-CA" sz="2000" dirty="0" smtClean="0"/>
          </a:p>
          <a:p>
            <a:r>
              <a:rPr lang="en-CA" sz="2000" dirty="0" smtClean="0"/>
              <a:t>Regional Plan ‘endorsed in principle’ in fall 2017</a:t>
            </a:r>
            <a:endParaRPr lang="en-CA" sz="2000" dirty="0"/>
          </a:p>
          <a:p>
            <a:endParaRPr lang="en-CA" sz="2800" dirty="0">
              <a:solidFill>
                <a:prstClr val="black"/>
              </a:solidFill>
            </a:endParaRPr>
          </a:p>
        </p:txBody>
      </p:sp>
      <p:sp>
        <p:nvSpPr>
          <p:cNvPr id="2" name="Title 1"/>
          <p:cNvSpPr>
            <a:spLocks noGrp="1"/>
          </p:cNvSpPr>
          <p:nvPr>
            <p:ph type="title"/>
          </p:nvPr>
        </p:nvSpPr>
        <p:spPr>
          <a:xfrm>
            <a:off x="457200" y="186717"/>
            <a:ext cx="6516216" cy="1143000"/>
          </a:xfrm>
        </p:spPr>
        <p:txBody>
          <a:bodyPr>
            <a:noAutofit/>
          </a:bodyPr>
          <a:lstStyle/>
          <a:p>
            <a:r>
              <a:rPr lang="en-CA" sz="3700" dirty="0" smtClean="0"/>
              <a:t>P4G Regional Plan</a:t>
            </a:r>
            <a:endParaRPr lang="en-US" sz="3700" dirty="0"/>
          </a:p>
        </p:txBody>
      </p:sp>
      <p:grpSp>
        <p:nvGrpSpPr>
          <p:cNvPr id="10" name="Group 9"/>
          <p:cNvGrpSpPr/>
          <p:nvPr/>
        </p:nvGrpSpPr>
        <p:grpSpPr>
          <a:xfrm>
            <a:off x="38934" y="3645024"/>
            <a:ext cx="9026459" cy="699701"/>
            <a:chOff x="215518" y="6096822"/>
            <a:chExt cx="8818020" cy="646187"/>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749" y="6160120"/>
              <a:ext cx="1327789" cy="497921"/>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18" y="6116977"/>
              <a:ext cx="1189619" cy="624494"/>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562" y="6111551"/>
              <a:ext cx="1158280" cy="4790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212" y="6249282"/>
              <a:ext cx="1501582" cy="341269"/>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217" y="6132577"/>
              <a:ext cx="1424794" cy="56070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0524" y="6096822"/>
              <a:ext cx="1069846" cy="646187"/>
            </a:xfrm>
            <a:prstGeom prst="rect">
              <a:avLst/>
            </a:prstGeom>
          </p:spPr>
        </p:pic>
      </p:grpSp>
      <p:pic>
        <p:nvPicPr>
          <p:cNvPr id="30" name="Picture 29" descr="SaskNorth PFG_letterhead.jpg"/>
          <p:cNvPicPr/>
          <p:nvPr/>
        </p:nvPicPr>
        <p:blipFill>
          <a:blip r:embed="rId9" cstate="print"/>
          <a:srcRect r="70532" b="85000"/>
          <a:stretch>
            <a:fillRect/>
          </a:stretch>
        </p:blipFill>
        <p:spPr>
          <a:xfrm>
            <a:off x="6819712" y="116632"/>
            <a:ext cx="2245681" cy="2182359"/>
          </a:xfrm>
          <a:prstGeom prst="rect">
            <a:avLst/>
          </a:prstGeom>
        </p:spPr>
      </p:pic>
    </p:spTree>
    <p:extLst>
      <p:ext uri="{BB962C8B-B14F-4D97-AF65-F5344CB8AC3E}">
        <p14:creationId xmlns:p14="http://schemas.microsoft.com/office/powerpoint/2010/main" val="1162781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skNorth PFG_letterhead.jpg"/>
          <p:cNvPicPr/>
          <p:nvPr/>
        </p:nvPicPr>
        <p:blipFill>
          <a:blip r:embed="rId3" cstate="print"/>
          <a:srcRect r="70532" b="85000"/>
          <a:stretch>
            <a:fillRect/>
          </a:stretch>
        </p:blipFill>
        <p:spPr>
          <a:xfrm>
            <a:off x="899592" y="620688"/>
            <a:ext cx="2142492" cy="2082078"/>
          </a:xfrm>
          <a:prstGeom prst="rect">
            <a:avLst/>
          </a:prstGeom>
        </p:spPr>
      </p:pic>
      <p:pic>
        <p:nvPicPr>
          <p:cNvPr id="3" name="Picture 2"/>
          <p:cNvPicPr>
            <a:picLocks noChangeAspect="1"/>
          </p:cNvPicPr>
          <p:nvPr/>
        </p:nvPicPr>
        <p:blipFill>
          <a:blip r:embed="rId4"/>
          <a:stretch>
            <a:fillRect/>
          </a:stretch>
        </p:blipFill>
        <p:spPr>
          <a:xfrm>
            <a:off x="3437909" y="0"/>
            <a:ext cx="5706091" cy="6858000"/>
          </a:xfrm>
          <a:prstGeom prst="rect">
            <a:avLst/>
          </a:prstGeom>
        </p:spPr>
      </p:pic>
      <p:sp>
        <p:nvSpPr>
          <p:cNvPr id="13" name="Rectangle 3"/>
          <p:cNvSpPr txBox="1">
            <a:spLocks noChangeArrowheads="1"/>
          </p:cNvSpPr>
          <p:nvPr/>
        </p:nvSpPr>
        <p:spPr>
          <a:xfrm>
            <a:off x="-40566" y="1961456"/>
            <a:ext cx="3995936" cy="4896544"/>
          </a:xfrm>
          <a:prstGeom prst="rect">
            <a:avLst/>
          </a:prstGeom>
        </p:spPr>
        <p:txBody>
          <a:bodyPr vert="horz" lIns="91440" tIns="45720" rIns="91440" bIns="45720" rtlCol="0" anchor="b">
            <a:noAutofit/>
          </a:bodyPr>
          <a:lstStyle>
            <a:defPPr>
              <a:defRPr lang="en-US"/>
            </a:defPPr>
            <a:lvl1pPr algn="ctr" fontAlgn="auto">
              <a:lnSpc>
                <a:spcPct val="100000"/>
              </a:lnSpc>
              <a:spcBef>
                <a:spcPct val="0"/>
              </a:spcBef>
              <a:spcAft>
                <a:spcPts val="0"/>
              </a:spcAft>
              <a:buNone/>
              <a:defRPr sz="3200" b="1">
                <a:solidFill>
                  <a:schemeClr val="bg2">
                    <a:lumMod val="50000"/>
                  </a:schemeClr>
                </a:solidFill>
                <a:effectLst>
                  <a:outerShdw blurRad="63500" dist="38100" dir="5400000" algn="t" rotWithShape="0">
                    <a:prstClr val="black">
                      <a:alpha val="25000"/>
                    </a:prstClr>
                  </a:outerShdw>
                </a:effectLst>
                <a:ea typeface="+mj-ea"/>
                <a:cs typeface="+mj-cs"/>
              </a:defRPr>
            </a:lvl1pPr>
          </a:lstStyle>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P4G Future Land</a:t>
            </a:r>
          </a:p>
          <a:p>
            <a:r>
              <a:rPr lang="en-US" dirty="0" smtClean="0"/>
              <a:t>Use Map</a:t>
            </a:r>
          </a:p>
          <a:p>
            <a:endParaRPr lang="en-US" dirty="0"/>
          </a:p>
          <a:p>
            <a:endParaRPr lang="en-US" dirty="0" smtClean="0"/>
          </a:p>
          <a:p>
            <a:r>
              <a:rPr lang="en-US" sz="2500" dirty="0" smtClean="0"/>
              <a:t>Project Website:</a:t>
            </a:r>
            <a:endParaRPr lang="en-US" sz="2500" dirty="0"/>
          </a:p>
          <a:p>
            <a:r>
              <a:rPr lang="en-US" sz="2000" dirty="0" smtClean="0">
                <a:effectLst/>
                <a:latin typeface="Aharoni" panose="02010803020104030203" pitchFamily="2" charset="-79"/>
                <a:cs typeface="Aharoni" panose="02010803020104030203" pitchFamily="2" charset="-79"/>
                <a:hlinkClick r:id="rId5"/>
              </a:rPr>
              <a:t>www.partnershipforgrowth.ca</a:t>
            </a:r>
            <a:r>
              <a:rPr lang="en-US" sz="1500" dirty="0" smtClean="0"/>
              <a:t> </a:t>
            </a:r>
          </a:p>
          <a:p>
            <a:endParaRPr lang="en-US" sz="1500" dirty="0" smtClean="0"/>
          </a:p>
          <a:p>
            <a:endParaRPr lang="en-US" sz="1500" dirty="0"/>
          </a:p>
          <a:p>
            <a:endParaRPr lang="en-US" sz="1500" dirty="0" smtClean="0"/>
          </a:p>
          <a:p>
            <a:endParaRPr lang="en-US" sz="1500" dirty="0"/>
          </a:p>
        </p:txBody>
      </p:sp>
      <p:grpSp>
        <p:nvGrpSpPr>
          <p:cNvPr id="6" name="Group 5"/>
          <p:cNvGrpSpPr/>
          <p:nvPr/>
        </p:nvGrpSpPr>
        <p:grpSpPr>
          <a:xfrm>
            <a:off x="3131840" y="-33401"/>
            <a:ext cx="4194212" cy="2310273"/>
            <a:chOff x="3131840" y="-33401"/>
            <a:chExt cx="4194212" cy="2310273"/>
          </a:xfrm>
        </p:grpSpPr>
        <p:sp>
          <p:nvSpPr>
            <p:cNvPr id="4" name="Rectangle 3"/>
            <p:cNvSpPr/>
            <p:nvPr/>
          </p:nvSpPr>
          <p:spPr>
            <a:xfrm>
              <a:off x="3131840" y="0"/>
              <a:ext cx="2376264" cy="227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949788" y="-33401"/>
              <a:ext cx="2376264" cy="46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797677" y="483162"/>
              <a:ext cx="1016496" cy="92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7" name="Picture 6"/>
          <p:cNvPicPr>
            <a:picLocks noChangeAspect="1"/>
          </p:cNvPicPr>
          <p:nvPr/>
        </p:nvPicPr>
        <p:blipFill>
          <a:blip r:embed="rId6"/>
          <a:stretch>
            <a:fillRect/>
          </a:stretch>
        </p:blipFill>
        <p:spPr>
          <a:xfrm>
            <a:off x="3122494" y="129377"/>
            <a:ext cx="1431469" cy="2323391"/>
          </a:xfrm>
          <a:prstGeom prst="rect">
            <a:avLst/>
          </a:prstGeom>
        </p:spPr>
      </p:pic>
      <p:pic>
        <p:nvPicPr>
          <p:cNvPr id="10" name="Picture 9"/>
          <p:cNvPicPr>
            <a:picLocks noChangeAspect="1"/>
          </p:cNvPicPr>
          <p:nvPr/>
        </p:nvPicPr>
        <p:blipFill>
          <a:blip r:embed="rId7"/>
          <a:stretch>
            <a:fillRect/>
          </a:stretch>
        </p:blipFill>
        <p:spPr>
          <a:xfrm>
            <a:off x="4563309" y="353342"/>
            <a:ext cx="1382049" cy="1026244"/>
          </a:xfrm>
          <a:prstGeom prst="rect">
            <a:avLst/>
          </a:prstGeom>
        </p:spPr>
      </p:pic>
    </p:spTree>
    <p:extLst>
      <p:ext uri="{BB962C8B-B14F-4D97-AF65-F5344CB8AC3E}">
        <p14:creationId xmlns:p14="http://schemas.microsoft.com/office/powerpoint/2010/main" val="8735816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504" y="1752601"/>
            <a:ext cx="8350696" cy="1829761"/>
          </a:xfrm>
        </p:spPr>
        <p:txBody>
          <a:bodyPr/>
          <a:lstStyle/>
          <a:p>
            <a:r>
              <a:rPr lang="en-US" dirty="0" smtClean="0"/>
              <a:t>Corman Park Police Service</a:t>
            </a:r>
            <a:endParaRPr lang="en-US" dirty="0"/>
          </a:p>
        </p:txBody>
      </p:sp>
      <p:sp>
        <p:nvSpPr>
          <p:cNvPr id="5" name="Subtitle 4"/>
          <p:cNvSpPr>
            <a:spLocks noGrp="1"/>
          </p:cNvSpPr>
          <p:nvPr>
            <p:ph type="subTitle" idx="1"/>
          </p:nvPr>
        </p:nvSpPr>
        <p:spPr/>
        <p:txBody>
          <a:bodyPr/>
          <a:lstStyle/>
          <a:p>
            <a:r>
              <a:rPr lang="en-US" dirty="0" smtClean="0"/>
              <a:t>John Garnet</a:t>
            </a:r>
          </a:p>
          <a:p>
            <a:r>
              <a:rPr lang="en-US" dirty="0" smtClean="0"/>
              <a:t> Police Chief</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16632"/>
            <a:ext cx="4391088" cy="1728043"/>
          </a:xfrm>
          <a:prstGeom prst="rect">
            <a:avLst/>
          </a:prstGeom>
        </p:spPr>
      </p:pic>
    </p:spTree>
    <p:extLst>
      <p:ext uri="{BB962C8B-B14F-4D97-AF65-F5344CB8AC3E}">
        <p14:creationId xmlns:p14="http://schemas.microsoft.com/office/powerpoint/2010/main" val="1933712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lstStyle/>
          <a:p>
            <a:endParaRPr lang="en-US" dirty="0"/>
          </a:p>
          <a:p>
            <a:endParaRPr lang="en-US" dirty="0" smtClean="0"/>
          </a:p>
          <a:p>
            <a:endParaRPr lang="en-CA" dirty="0" smtClean="0"/>
          </a:p>
          <a:p>
            <a:r>
              <a:rPr lang="en-CA" dirty="0" smtClean="0"/>
              <a:t>Staff </a:t>
            </a:r>
            <a:r>
              <a:rPr lang="en-CA" dirty="0"/>
              <a:t>of </a:t>
            </a:r>
            <a:r>
              <a:rPr lang="en-CA" dirty="0" smtClean="0"/>
              <a:t>5 full </a:t>
            </a:r>
            <a:r>
              <a:rPr lang="en-CA" dirty="0"/>
              <a:t>time and </a:t>
            </a:r>
            <a:r>
              <a:rPr lang="en-CA" dirty="0" smtClean="0"/>
              <a:t>2 </a:t>
            </a:r>
            <a:r>
              <a:rPr lang="en-CA" dirty="0"/>
              <a:t>part-time members and a full time executive assistant</a:t>
            </a:r>
          </a:p>
          <a:p>
            <a:endParaRPr lang="en-CA" dirty="0" smtClean="0"/>
          </a:p>
          <a:p>
            <a:r>
              <a:rPr lang="en-CA" dirty="0" smtClean="0"/>
              <a:t>Have </a:t>
            </a:r>
            <a:r>
              <a:rPr lang="en-CA" dirty="0"/>
              <a:t>responded to over </a:t>
            </a:r>
            <a:r>
              <a:rPr lang="en-CA" dirty="0" smtClean="0"/>
              <a:t>900 </a:t>
            </a:r>
            <a:r>
              <a:rPr lang="en-CA" dirty="0"/>
              <a:t>occurrences and </a:t>
            </a:r>
            <a:r>
              <a:rPr lang="en-CA" dirty="0" smtClean="0"/>
              <a:t>issued +/- 3000 </a:t>
            </a:r>
            <a:r>
              <a:rPr lang="en-CA" dirty="0"/>
              <a:t>traffic related tickets</a:t>
            </a:r>
          </a:p>
          <a:p>
            <a:endParaRPr lang="en-US" dirty="0" smtClean="0"/>
          </a:p>
          <a:p>
            <a:pPr marL="0" indent="0">
              <a:buNone/>
            </a:pPr>
            <a:endParaRPr lang="en-US" dirty="0" smtClean="0"/>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CA" dirty="0"/>
              <a:t>Corman Park Police Service Report</a:t>
            </a:r>
            <a:br>
              <a:rPr lang="en-CA" dirty="0"/>
            </a:br>
            <a:r>
              <a:rPr lang="en-CA" dirty="0"/>
              <a:t>January 1 to September 30, </a:t>
            </a:r>
            <a:r>
              <a:rPr lang="en-CA" dirty="0" smtClean="0"/>
              <a:t>2017</a:t>
            </a:r>
            <a:endParaRPr lang="en-CA" dirty="0"/>
          </a:p>
        </p:txBody>
      </p:sp>
    </p:spTree>
    <p:extLst>
      <p:ext uri="{BB962C8B-B14F-4D97-AF65-F5344CB8AC3E}">
        <p14:creationId xmlns:p14="http://schemas.microsoft.com/office/powerpoint/2010/main" val="24288683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normAutofit lnSpcReduction="10000"/>
          </a:bodyPr>
          <a:lstStyle/>
          <a:p>
            <a:endParaRPr lang="en-US" dirty="0"/>
          </a:p>
          <a:p>
            <a:r>
              <a:rPr lang="en-CA" dirty="0" smtClean="0"/>
              <a:t>Mandate </a:t>
            </a:r>
            <a:r>
              <a:rPr lang="en-CA" dirty="0"/>
              <a:t>under the </a:t>
            </a:r>
            <a:r>
              <a:rPr lang="en-CA" i="1" dirty="0"/>
              <a:t>Saskatchewan Police Act </a:t>
            </a:r>
            <a:endParaRPr lang="en-CA" i="1" dirty="0" smtClean="0"/>
          </a:p>
          <a:p>
            <a:pPr lvl="1"/>
            <a:r>
              <a:rPr lang="en-CA" dirty="0" smtClean="0"/>
              <a:t>Responsibility </a:t>
            </a:r>
            <a:r>
              <a:rPr lang="en-CA" dirty="0"/>
              <a:t>for Provincial Statues and Municipal Bylaws as well non-injury accidents and criminal offences found in </a:t>
            </a:r>
            <a:r>
              <a:rPr lang="en-CA" dirty="0" smtClean="0"/>
              <a:t>progress</a:t>
            </a:r>
            <a:endParaRPr lang="en-CA" dirty="0"/>
          </a:p>
          <a:p>
            <a:r>
              <a:rPr lang="en-CA" dirty="0" smtClean="0"/>
              <a:t>Jurisdiction </a:t>
            </a:r>
            <a:r>
              <a:rPr lang="en-CA" dirty="0"/>
              <a:t>is the R.M. of Corman </a:t>
            </a:r>
            <a:r>
              <a:rPr lang="en-CA" dirty="0" smtClean="0"/>
              <a:t>Park</a:t>
            </a:r>
          </a:p>
          <a:p>
            <a:pPr lvl="1"/>
            <a:r>
              <a:rPr lang="en-CA" dirty="0" smtClean="0"/>
              <a:t>However </a:t>
            </a:r>
            <a:r>
              <a:rPr lang="en-CA" dirty="0"/>
              <a:t>CPPS has jurisdiction in the entire Province when assisting an outside agency such as </a:t>
            </a:r>
            <a:r>
              <a:rPr lang="en-CA" dirty="0" smtClean="0"/>
              <a:t>RCMP</a:t>
            </a:r>
            <a:endParaRPr lang="en-CA" dirty="0"/>
          </a:p>
          <a:p>
            <a:r>
              <a:rPr lang="en-CA" dirty="0" smtClean="0"/>
              <a:t>Work </a:t>
            </a:r>
            <a:r>
              <a:rPr lang="en-CA" dirty="0"/>
              <a:t>closely with the RCMP, Saskatoon Police and other agencies to enhance the safety and security of the R.M.</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CA" dirty="0" smtClean="0"/>
              <a:t>Corman </a:t>
            </a:r>
            <a:r>
              <a:rPr lang="en-CA" dirty="0"/>
              <a:t>Park Police Service </a:t>
            </a:r>
            <a:r>
              <a:rPr lang="en-CA" dirty="0" smtClean="0"/>
              <a:t>Mandate</a:t>
            </a:r>
            <a:endParaRPr lang="en-CA" dirty="0"/>
          </a:p>
        </p:txBody>
      </p:sp>
    </p:spTree>
    <p:extLst>
      <p:ext uri="{BB962C8B-B14F-4D97-AF65-F5344CB8AC3E}">
        <p14:creationId xmlns:p14="http://schemas.microsoft.com/office/powerpoint/2010/main" val="41012488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3"/>
            <a:ext cx="8229600" cy="4149004"/>
          </a:xfrm>
        </p:spPr>
        <p:txBody>
          <a:bodyPr numCol="2">
            <a:normAutofit fontScale="62500" lnSpcReduction="20000"/>
          </a:bodyPr>
          <a:lstStyle/>
          <a:p>
            <a:endParaRPr lang="en-US" dirty="0"/>
          </a:p>
          <a:p>
            <a:endParaRPr lang="en-CA" sz="2800" dirty="0" smtClean="0"/>
          </a:p>
          <a:p>
            <a:r>
              <a:rPr lang="en-CA" sz="2800" dirty="0" smtClean="0"/>
              <a:t>72 </a:t>
            </a:r>
            <a:r>
              <a:rPr lang="en-CA" sz="2800" i="1" dirty="0"/>
              <a:t>Litter Control Act	</a:t>
            </a:r>
          </a:p>
          <a:p>
            <a:r>
              <a:rPr lang="en-CA" sz="2800" dirty="0" smtClean="0"/>
              <a:t>72 </a:t>
            </a:r>
            <a:r>
              <a:rPr lang="en-CA" sz="2800" dirty="0"/>
              <a:t>Dog complaints</a:t>
            </a:r>
          </a:p>
          <a:p>
            <a:r>
              <a:rPr lang="en-CA" sz="2800" dirty="0" smtClean="0"/>
              <a:t>47 </a:t>
            </a:r>
            <a:r>
              <a:rPr lang="en-CA" sz="2800" i="1" dirty="0"/>
              <a:t>Stray Animal Act</a:t>
            </a:r>
          </a:p>
          <a:p>
            <a:r>
              <a:rPr lang="en-CA" sz="2800" dirty="0" smtClean="0"/>
              <a:t>51 </a:t>
            </a:r>
            <a:r>
              <a:rPr lang="en-CA" sz="2800" dirty="0"/>
              <a:t>Fires/fire complaints</a:t>
            </a:r>
          </a:p>
          <a:p>
            <a:r>
              <a:rPr lang="en-CA" sz="2800" dirty="0" smtClean="0"/>
              <a:t>5 </a:t>
            </a:r>
            <a:r>
              <a:rPr lang="en-CA" sz="2800" dirty="0"/>
              <a:t>False alarms</a:t>
            </a:r>
          </a:p>
          <a:p>
            <a:r>
              <a:rPr lang="en-CA" sz="2800" dirty="0" smtClean="0"/>
              <a:t>10 </a:t>
            </a:r>
            <a:r>
              <a:rPr lang="en-CA" sz="2800" dirty="0"/>
              <a:t>Noise related complaints</a:t>
            </a:r>
          </a:p>
          <a:p>
            <a:r>
              <a:rPr lang="en-CA" sz="2800" dirty="0" smtClean="0"/>
              <a:t>102 Suspicious/misc</a:t>
            </a:r>
            <a:r>
              <a:rPr lang="en-CA" sz="2800" dirty="0"/>
              <a:t>. complaints</a:t>
            </a:r>
          </a:p>
          <a:p>
            <a:r>
              <a:rPr lang="en-CA" sz="2800" dirty="0" smtClean="0"/>
              <a:t>170 </a:t>
            </a:r>
            <a:r>
              <a:rPr lang="en-CA" sz="2800" dirty="0"/>
              <a:t>Assist general public calls</a:t>
            </a:r>
          </a:p>
          <a:p>
            <a:r>
              <a:rPr lang="en-CA" sz="2800" dirty="0" smtClean="0"/>
              <a:t>124 </a:t>
            </a:r>
            <a:r>
              <a:rPr lang="en-CA" sz="2800" dirty="0"/>
              <a:t>Assist outside agency calls</a:t>
            </a:r>
          </a:p>
          <a:p>
            <a:r>
              <a:rPr lang="en-CA" sz="2800" dirty="0" smtClean="0"/>
              <a:t>4 </a:t>
            </a:r>
            <a:r>
              <a:rPr lang="en-CA" sz="2800" dirty="0"/>
              <a:t>Incidents of use of force</a:t>
            </a:r>
          </a:p>
          <a:p>
            <a:r>
              <a:rPr lang="en-CA" sz="2800" dirty="0" smtClean="0"/>
              <a:t>10 </a:t>
            </a:r>
            <a:r>
              <a:rPr lang="en-CA" sz="2800" dirty="0"/>
              <a:t>Complaints under the </a:t>
            </a:r>
            <a:r>
              <a:rPr lang="en-CA" sz="2800" i="1" dirty="0"/>
              <a:t>Wildlife </a:t>
            </a:r>
            <a:r>
              <a:rPr lang="en-CA" sz="2800" i="1" dirty="0" smtClean="0"/>
              <a:t>Act</a:t>
            </a:r>
          </a:p>
          <a:p>
            <a:endParaRPr lang="en-CA" sz="2800" dirty="0"/>
          </a:p>
          <a:p>
            <a:endParaRPr lang="en-CA" sz="2800" dirty="0" smtClean="0"/>
          </a:p>
          <a:p>
            <a:r>
              <a:rPr lang="en-CA" sz="2800" dirty="0" smtClean="0"/>
              <a:t>4 </a:t>
            </a:r>
            <a:r>
              <a:rPr lang="en-CA" sz="2800" dirty="0"/>
              <a:t>Complaints under </a:t>
            </a:r>
            <a:r>
              <a:rPr lang="en-CA" sz="2800" i="1" dirty="0"/>
              <a:t>The All-terrain Vehicles Act</a:t>
            </a:r>
          </a:p>
          <a:p>
            <a:r>
              <a:rPr lang="en-CA" sz="2800" dirty="0" smtClean="0"/>
              <a:t>10 </a:t>
            </a:r>
            <a:r>
              <a:rPr lang="en-CA" sz="2800" dirty="0"/>
              <a:t>Alcohol and Gaming complaints/charges</a:t>
            </a:r>
          </a:p>
          <a:p>
            <a:r>
              <a:rPr lang="en-CA" sz="2800" dirty="0" smtClean="0"/>
              <a:t>2 </a:t>
            </a:r>
            <a:r>
              <a:rPr lang="en-CA" sz="2800" dirty="0"/>
              <a:t>Firearm investigations</a:t>
            </a:r>
          </a:p>
          <a:p>
            <a:r>
              <a:rPr lang="en-CA" sz="2800" dirty="0" smtClean="0"/>
              <a:t>13 </a:t>
            </a:r>
            <a:r>
              <a:rPr lang="en-CA" sz="2800" dirty="0"/>
              <a:t>Found incidents of property</a:t>
            </a:r>
          </a:p>
          <a:p>
            <a:r>
              <a:rPr lang="en-CA" sz="2800" dirty="0" smtClean="0"/>
              <a:t>24 </a:t>
            </a:r>
            <a:r>
              <a:rPr lang="en-CA" sz="2800" dirty="0"/>
              <a:t>Assist RM calls</a:t>
            </a:r>
          </a:p>
          <a:p>
            <a:r>
              <a:rPr lang="en-CA" sz="2800" dirty="0" smtClean="0"/>
              <a:t>6 </a:t>
            </a:r>
            <a:r>
              <a:rPr lang="en-CA" sz="2800" dirty="0"/>
              <a:t>Nuisance abatement investigations</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CA" sz="4400" dirty="0" smtClean="0"/>
              <a:t>Corman Park Police Occurrences</a:t>
            </a:r>
            <a:r>
              <a:rPr lang="en-CA" sz="4400" dirty="0"/>
              <a:t/>
            </a:r>
            <a:br>
              <a:rPr lang="en-CA" sz="4400" dirty="0"/>
            </a:br>
            <a:r>
              <a:rPr lang="en-US" sz="3200" dirty="0" smtClean="0"/>
              <a:t/>
            </a:r>
            <a:br>
              <a:rPr lang="en-US" sz="3200" dirty="0" smtClean="0"/>
            </a:br>
            <a:endParaRPr lang="en-CA" dirty="0"/>
          </a:p>
        </p:txBody>
      </p:sp>
    </p:spTree>
    <p:extLst>
      <p:ext uri="{BB962C8B-B14F-4D97-AF65-F5344CB8AC3E}">
        <p14:creationId xmlns:p14="http://schemas.microsoft.com/office/powerpoint/2010/main" val="31189883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2"/>
            <a:ext cx="8229600" cy="4525963"/>
          </a:xfrm>
        </p:spPr>
        <p:txBody>
          <a:bodyPr>
            <a:normAutofit/>
          </a:bodyPr>
          <a:lstStyle/>
          <a:p>
            <a:endParaRPr lang="en-US" dirty="0"/>
          </a:p>
          <a:p>
            <a:r>
              <a:rPr lang="en-CA" dirty="0" smtClean="0"/>
              <a:t>24 </a:t>
            </a:r>
            <a:r>
              <a:rPr lang="en-CA" dirty="0"/>
              <a:t>Assist R.M. calls:</a:t>
            </a:r>
          </a:p>
          <a:p>
            <a:pPr lvl="1"/>
            <a:r>
              <a:rPr lang="en-CA" dirty="0"/>
              <a:t>Water issues, signage </a:t>
            </a:r>
          </a:p>
          <a:p>
            <a:pPr lvl="1"/>
            <a:r>
              <a:rPr lang="en-CA" dirty="0"/>
              <a:t>Planning and Development </a:t>
            </a:r>
          </a:p>
          <a:p>
            <a:pPr lvl="1"/>
            <a:r>
              <a:rPr lang="en-CA" dirty="0"/>
              <a:t>Public Works </a:t>
            </a:r>
          </a:p>
          <a:p>
            <a:pPr lvl="1"/>
            <a:r>
              <a:rPr lang="en-CA" dirty="0"/>
              <a:t>Tax Assessment </a:t>
            </a:r>
          </a:p>
          <a:p>
            <a:pPr lvl="1"/>
            <a:r>
              <a:rPr lang="en-CA" dirty="0"/>
              <a:t>Administrative assistance</a:t>
            </a:r>
          </a:p>
          <a:p>
            <a:endParaRPr lang="en-CA" dirty="0" smtClean="0"/>
          </a:p>
          <a:p>
            <a:r>
              <a:rPr lang="en-CA" dirty="0" smtClean="0"/>
              <a:t>6 </a:t>
            </a:r>
            <a:r>
              <a:rPr lang="en-CA" dirty="0"/>
              <a:t>Nuisance </a:t>
            </a:r>
            <a:r>
              <a:rPr lang="en-CA" dirty="0" smtClean="0"/>
              <a:t>Abatement </a:t>
            </a:r>
            <a:r>
              <a:rPr lang="en-CA" dirty="0"/>
              <a:t>investigations</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4400" dirty="0" smtClean="0"/>
              <a:t>R.M</a:t>
            </a:r>
            <a:r>
              <a:rPr lang="en-US" sz="4400" dirty="0"/>
              <a:t>. Duties and Bylaw Concerns</a:t>
            </a:r>
            <a:r>
              <a:rPr lang="en-US" sz="3200" dirty="0"/>
              <a:t/>
            </a:r>
            <a:br>
              <a:rPr lang="en-US" sz="3200" dirty="0"/>
            </a:br>
            <a:endParaRPr lang="en-CA" dirty="0"/>
          </a:p>
        </p:txBody>
      </p:sp>
    </p:spTree>
    <p:extLst>
      <p:ext uri="{BB962C8B-B14F-4D97-AF65-F5344CB8AC3E}">
        <p14:creationId xmlns:p14="http://schemas.microsoft.com/office/powerpoint/2010/main" val="23403631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2002681"/>
            <a:ext cx="8229600" cy="4149004"/>
          </a:xfrm>
        </p:spPr>
        <p:txBody>
          <a:bodyPr>
            <a:normAutofit fontScale="92500" lnSpcReduction="20000"/>
          </a:bodyPr>
          <a:lstStyle/>
          <a:p>
            <a:endParaRPr lang="en-US" dirty="0"/>
          </a:p>
          <a:p>
            <a:r>
              <a:rPr lang="en-CA" sz="2800" dirty="0" smtClean="0"/>
              <a:t>57 </a:t>
            </a:r>
            <a:r>
              <a:rPr lang="en-CA" sz="2800" dirty="0"/>
              <a:t>Motor vehicle collisions attended</a:t>
            </a:r>
          </a:p>
          <a:p>
            <a:r>
              <a:rPr lang="en-CA" sz="2800" dirty="0" smtClean="0"/>
              <a:t>57 </a:t>
            </a:r>
            <a:r>
              <a:rPr lang="en-CA" sz="2800" dirty="0"/>
              <a:t>Traffic related </a:t>
            </a:r>
            <a:r>
              <a:rPr lang="en-CA" sz="2800" dirty="0" smtClean="0"/>
              <a:t>complaints</a:t>
            </a:r>
            <a:endParaRPr lang="en-CA" sz="2800" dirty="0"/>
          </a:p>
          <a:p>
            <a:r>
              <a:rPr lang="en-CA" sz="2800" dirty="0" smtClean="0"/>
              <a:t>44 </a:t>
            </a:r>
            <a:r>
              <a:rPr lang="en-CA" sz="2800" dirty="0"/>
              <a:t>Abandoned vehicle </a:t>
            </a:r>
            <a:r>
              <a:rPr lang="en-CA" sz="2800" dirty="0" smtClean="0"/>
              <a:t>complaints</a:t>
            </a:r>
            <a:endParaRPr lang="en-CA" sz="2800" dirty="0"/>
          </a:p>
          <a:p>
            <a:r>
              <a:rPr lang="en-CA" sz="2800" dirty="0" smtClean="0"/>
              <a:t>2900+ </a:t>
            </a:r>
            <a:r>
              <a:rPr lang="en-CA" sz="2800" dirty="0"/>
              <a:t>Traffic tickets to </a:t>
            </a:r>
            <a:r>
              <a:rPr lang="en-CA" sz="2800" dirty="0" smtClean="0"/>
              <a:t>date including charges under the Traffic Safety Act, Highways and Transportation Act, Vehicle Weights and Dimensions, VER, biggest change is in Overweight vehicle – about triple</a:t>
            </a:r>
          </a:p>
          <a:p>
            <a:r>
              <a:rPr lang="en-CA" sz="2800" dirty="0" smtClean="0"/>
              <a:t>Numerous vehicle seizures and drivers license suspensions.</a:t>
            </a:r>
            <a:endParaRPr lang="en-CA" sz="2800" dirty="0"/>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CA" sz="4400" dirty="0" smtClean="0"/>
              <a:t>Traffic Related Occurrences</a:t>
            </a:r>
            <a:r>
              <a:rPr lang="en-CA" sz="4400" dirty="0"/>
              <a:t/>
            </a:r>
            <a:br>
              <a:rPr lang="en-CA" sz="4400" dirty="0"/>
            </a:br>
            <a:r>
              <a:rPr lang="en-US" sz="3200" dirty="0" smtClean="0"/>
              <a:t/>
            </a:r>
            <a:br>
              <a:rPr lang="en-US" sz="3200" dirty="0" smtClean="0"/>
            </a:br>
            <a:endParaRPr lang="en-CA" dirty="0"/>
          </a:p>
        </p:txBody>
      </p:sp>
    </p:spTree>
    <p:extLst>
      <p:ext uri="{BB962C8B-B14F-4D97-AF65-F5344CB8AC3E}">
        <p14:creationId xmlns:p14="http://schemas.microsoft.com/office/powerpoint/2010/main" val="36078871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457200" y="1944293"/>
            <a:ext cx="8229600" cy="4221012"/>
          </a:xfrm>
        </p:spPr>
        <p:txBody>
          <a:bodyPr>
            <a:normAutofit fontScale="92500" lnSpcReduction="20000"/>
          </a:bodyPr>
          <a:lstStyle/>
          <a:p>
            <a:endParaRPr lang="en-CA" dirty="0" smtClean="0"/>
          </a:p>
          <a:p>
            <a:r>
              <a:rPr lang="en-CA" dirty="0" smtClean="0"/>
              <a:t>Criminal offences </a:t>
            </a:r>
            <a:r>
              <a:rPr lang="en-CA" dirty="0"/>
              <a:t>are to be turned over to the RCMP or other </a:t>
            </a:r>
            <a:r>
              <a:rPr lang="en-CA" dirty="0" smtClean="0"/>
              <a:t>agency</a:t>
            </a:r>
          </a:p>
          <a:p>
            <a:pPr lvl="1"/>
            <a:r>
              <a:rPr lang="en-CA" dirty="0" smtClean="0"/>
              <a:t>CPPS </a:t>
            </a:r>
            <a:r>
              <a:rPr lang="en-CA" dirty="0"/>
              <a:t>have laid </a:t>
            </a:r>
            <a:r>
              <a:rPr lang="en-CA" dirty="0" smtClean="0"/>
              <a:t>several </a:t>
            </a:r>
            <a:r>
              <a:rPr lang="en-CA" dirty="0"/>
              <a:t>criminal charges </a:t>
            </a:r>
            <a:r>
              <a:rPr lang="en-CA" dirty="0" smtClean="0"/>
              <a:t>including drug and impaired  driving charges and assisted with numerous stolen auto and property complaints</a:t>
            </a:r>
            <a:endParaRPr lang="en-CA" dirty="0"/>
          </a:p>
          <a:p>
            <a:r>
              <a:rPr lang="en-CA" dirty="0"/>
              <a:t>Occurrence numbers are </a:t>
            </a:r>
            <a:r>
              <a:rPr lang="en-CA" dirty="0" smtClean="0"/>
              <a:t>about the same as last year. </a:t>
            </a:r>
            <a:endParaRPr lang="en-CA" dirty="0"/>
          </a:p>
          <a:p>
            <a:r>
              <a:rPr lang="en-CA" dirty="0"/>
              <a:t>Overall ticket numbers are higher for </a:t>
            </a:r>
            <a:r>
              <a:rPr lang="en-CA" dirty="0" smtClean="0"/>
              <a:t>2017</a:t>
            </a:r>
            <a:endParaRPr lang="en-CA" dirty="0"/>
          </a:p>
          <a:p>
            <a:r>
              <a:rPr lang="en-CA" dirty="0"/>
              <a:t>There have been </a:t>
            </a:r>
            <a:r>
              <a:rPr lang="en-CA" dirty="0" smtClean="0"/>
              <a:t>no founded </a:t>
            </a:r>
            <a:r>
              <a:rPr lang="en-CA" i="1" dirty="0"/>
              <a:t>Police Act </a:t>
            </a:r>
            <a:r>
              <a:rPr lang="en-CA" dirty="0"/>
              <a:t>complaints against any CPPS member.</a:t>
            </a:r>
          </a:p>
          <a:p>
            <a:r>
              <a:rPr lang="en-CA" dirty="0"/>
              <a:t>CPPS is within the </a:t>
            </a:r>
            <a:r>
              <a:rPr lang="en-CA" dirty="0" smtClean="0"/>
              <a:t>2017 </a:t>
            </a:r>
            <a:r>
              <a:rPr lang="en-CA" dirty="0"/>
              <a:t>budget.</a:t>
            </a:r>
          </a:p>
          <a:p>
            <a:endParaRPr lang="en-US" dirty="0" smtClean="0"/>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Summarizing CPPS</a:t>
            </a:r>
            <a:endParaRPr lang="en-CA" dirty="0"/>
          </a:p>
        </p:txBody>
      </p:sp>
    </p:spTree>
    <p:extLst>
      <p:ext uri="{BB962C8B-B14F-4D97-AF65-F5344CB8AC3E}">
        <p14:creationId xmlns:p14="http://schemas.microsoft.com/office/powerpoint/2010/main" val="4090947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6" y="1772816"/>
            <a:ext cx="7772400" cy="1995000"/>
          </a:xfrm>
        </p:spPr>
        <p:txBody>
          <a:bodyPr>
            <a:normAutofit fontScale="90000"/>
          </a:bodyPr>
          <a:lstStyle/>
          <a:p>
            <a:pPr algn="ctr"/>
            <a:r>
              <a:rPr lang="en-US" dirty="0" smtClean="0"/>
              <a:t>2016 Annual General Meeting </a:t>
            </a:r>
            <a:br>
              <a:rPr lang="en-US" dirty="0" smtClean="0"/>
            </a:br>
            <a:r>
              <a:rPr lang="en-US" dirty="0" smtClean="0"/>
              <a:t>Record of Proceedings</a:t>
            </a:r>
            <a:r>
              <a:rPr lang="en-US" dirty="0"/>
              <a:t/>
            </a:r>
            <a:br>
              <a:rPr lang="en-US" dirty="0"/>
            </a:br>
            <a:endParaRPr lang="en-US" dirty="0"/>
          </a:p>
        </p:txBody>
      </p:sp>
    </p:spTree>
    <p:extLst>
      <p:ext uri="{BB962C8B-B14F-4D97-AF65-F5344CB8AC3E}">
        <p14:creationId xmlns:p14="http://schemas.microsoft.com/office/powerpoint/2010/main" val="2460380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88640"/>
            <a:ext cx="4391088" cy="1728043"/>
          </a:xfrm>
          <a:prstGeom prst="rect">
            <a:avLst/>
          </a:prstGeom>
        </p:spPr>
      </p:pic>
      <p:sp>
        <p:nvSpPr>
          <p:cNvPr id="3" name="Content Placeholder 2"/>
          <p:cNvSpPr>
            <a:spLocks noGrp="1"/>
          </p:cNvSpPr>
          <p:nvPr>
            <p:ph idx="1"/>
          </p:nvPr>
        </p:nvSpPr>
        <p:spPr>
          <a:xfrm>
            <a:off x="539552" y="1556792"/>
            <a:ext cx="8147248" cy="4608513"/>
          </a:xfrm>
        </p:spPr>
        <p:txBody>
          <a:bodyPr>
            <a:normAutofit/>
          </a:bodyPr>
          <a:lstStyle/>
          <a:p>
            <a:endParaRPr lang="en-CA" dirty="0" smtClean="0"/>
          </a:p>
          <a:p>
            <a:r>
              <a:rPr lang="en-US" b="1" dirty="0" smtClean="0"/>
              <a:t>Rural Crime Watch</a:t>
            </a:r>
          </a:p>
          <a:p>
            <a:r>
              <a:rPr lang="en-US" dirty="0" smtClean="0"/>
              <a:t>Organized through the RCMP in cooperation with CPPS</a:t>
            </a:r>
          </a:p>
          <a:p>
            <a:r>
              <a:rPr lang="en-US" dirty="0" smtClean="0"/>
              <a:t>You become eyes and ears</a:t>
            </a:r>
          </a:p>
          <a:p>
            <a:r>
              <a:rPr lang="en-US" dirty="0" smtClean="0"/>
              <a:t>Protect yourself and your neighbors</a:t>
            </a:r>
          </a:p>
          <a:p>
            <a:r>
              <a:rPr lang="en-US" dirty="0" smtClean="0"/>
              <a:t>Get current information</a:t>
            </a:r>
          </a:p>
          <a:p>
            <a:r>
              <a:rPr lang="en-US" dirty="0" smtClean="0"/>
              <a:t>Reduce crime and make the RM safer</a:t>
            </a:r>
          </a:p>
          <a:p>
            <a:pPr marL="0" indent="0">
              <a:buNone/>
            </a:pPr>
            <a:endParaRPr lang="en-US" dirty="0" smtClean="0"/>
          </a:p>
        </p:txBody>
      </p:sp>
      <p:sp>
        <p:nvSpPr>
          <p:cNvPr id="2" name="Title 1"/>
          <p:cNvSpPr>
            <a:spLocks noGrp="1"/>
          </p:cNvSpPr>
          <p:nvPr>
            <p:ph type="title"/>
          </p:nvPr>
        </p:nvSpPr>
        <p:spPr>
          <a:xfrm>
            <a:off x="0" y="274638"/>
            <a:ext cx="9144000" cy="11430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CA" dirty="0"/>
          </a:p>
        </p:txBody>
      </p:sp>
    </p:spTree>
    <p:extLst>
      <p:ext uri="{BB962C8B-B14F-4D97-AF65-F5344CB8AC3E}">
        <p14:creationId xmlns:p14="http://schemas.microsoft.com/office/powerpoint/2010/main" val="22143047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2017</a:t>
            </a:r>
            <a:br>
              <a:rPr lang="en-US" dirty="0" smtClean="0"/>
            </a:br>
            <a:r>
              <a:rPr lang="en-US" dirty="0" smtClean="0"/>
              <a:t>Citizen of the Year Award</a:t>
            </a:r>
            <a:endParaRPr lang="en-US" dirty="0"/>
          </a:p>
        </p:txBody>
      </p:sp>
      <p:sp>
        <p:nvSpPr>
          <p:cNvPr id="5" name="Subtitle 4"/>
          <p:cNvSpPr>
            <a:spLocks noGrp="1"/>
          </p:cNvSpPr>
          <p:nvPr>
            <p:ph type="subTitle" idx="1"/>
          </p:nvPr>
        </p:nvSpPr>
        <p:spPr/>
        <p:txBody>
          <a:bodyPr>
            <a:normAutofit fontScale="92500" lnSpcReduction="20000"/>
          </a:bodyPr>
          <a:lstStyle/>
          <a:p>
            <a:endParaRPr lang="en-US" dirty="0" smtClean="0"/>
          </a:p>
          <a:p>
            <a:r>
              <a:rPr lang="en-US" dirty="0" smtClean="0"/>
              <a:t>Presented by Reeve Judy Harwood</a:t>
            </a:r>
          </a:p>
          <a:p>
            <a:r>
              <a:rPr lang="en-US" dirty="0" smtClean="0"/>
              <a:t>R.M. of Corman Park</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456" y="129797"/>
            <a:ext cx="4391088" cy="1728043"/>
          </a:xfrm>
          <a:prstGeom prst="rect">
            <a:avLst/>
          </a:prstGeom>
        </p:spPr>
      </p:pic>
    </p:spTree>
    <p:extLst>
      <p:ext uri="{BB962C8B-B14F-4D97-AF65-F5344CB8AC3E}">
        <p14:creationId xmlns:p14="http://schemas.microsoft.com/office/powerpoint/2010/main" val="38234279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2502" y="1340768"/>
            <a:ext cx="7772400" cy="1829761"/>
          </a:xfrm>
        </p:spPr>
        <p:txBody>
          <a:bodyPr/>
          <a:lstStyle/>
          <a:p>
            <a:r>
              <a:rPr lang="en-US" dirty="0" smtClean="0"/>
              <a:t>Open Floor</a:t>
            </a:r>
            <a:endParaRPr lang="en-US" dirty="0"/>
          </a:p>
        </p:txBody>
      </p:sp>
      <p:sp>
        <p:nvSpPr>
          <p:cNvPr id="5" name="Subtitle 4"/>
          <p:cNvSpPr>
            <a:spLocks noGrp="1"/>
          </p:cNvSpPr>
          <p:nvPr>
            <p:ph type="subTitle" idx="1"/>
          </p:nvPr>
        </p:nvSpPr>
        <p:spPr>
          <a:xfrm>
            <a:off x="672502" y="3170529"/>
            <a:ext cx="7772400" cy="1602191"/>
          </a:xfrm>
        </p:spPr>
        <p:txBody>
          <a:bodyPr>
            <a:normAutofit fontScale="85000" lnSpcReduction="10000"/>
          </a:bodyPr>
          <a:lstStyle/>
          <a:p>
            <a:r>
              <a:rPr lang="en-US" dirty="0" smtClean="0"/>
              <a:t>Questions? 	Comments?</a:t>
            </a:r>
          </a:p>
          <a:p>
            <a:endParaRPr lang="en-US" dirty="0" smtClean="0"/>
          </a:p>
          <a:p>
            <a:r>
              <a:rPr lang="en-US" i="1" dirty="0" smtClean="0"/>
              <a:t>** We ask that all ratepayers be given a chance to speak prior to proceeding with a second round **</a:t>
            </a:r>
            <a:endParaRPr lang="en-US" i="1" dirty="0"/>
          </a:p>
        </p:txBody>
      </p:sp>
    </p:spTree>
    <p:extLst>
      <p:ext uri="{BB962C8B-B14F-4D97-AF65-F5344CB8AC3E}">
        <p14:creationId xmlns:p14="http://schemas.microsoft.com/office/powerpoint/2010/main" val="2701400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55575" y="692696"/>
            <a:ext cx="7772400" cy="914881"/>
          </a:xfrm>
        </p:spPr>
        <p:txBody>
          <a:bodyPr>
            <a:normAutofit/>
          </a:bodyPr>
          <a:lstStyle/>
          <a:p>
            <a:pPr algn="ctr"/>
            <a:r>
              <a:rPr lang="en-US" dirty="0">
                <a:solidFill>
                  <a:srgbClr val="FF0000"/>
                </a:solidFill>
                <a:latin typeface="Rockwell Extra Bold" panose="02060903040505020403" pitchFamily="18" charset="0"/>
              </a:rPr>
              <a:t>Rural Crime Watch </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887" y="1988840"/>
            <a:ext cx="17557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6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Council Report</a:t>
            </a:r>
            <a:endParaRPr lang="en-US" dirty="0"/>
          </a:p>
        </p:txBody>
      </p:sp>
      <p:sp>
        <p:nvSpPr>
          <p:cNvPr id="5" name="Subtitle 4"/>
          <p:cNvSpPr>
            <a:spLocks noGrp="1"/>
          </p:cNvSpPr>
          <p:nvPr>
            <p:ph type="subTitle" idx="1"/>
          </p:nvPr>
        </p:nvSpPr>
        <p:spPr/>
        <p:txBody>
          <a:bodyPr>
            <a:normAutofit fontScale="92500" lnSpcReduction="20000"/>
          </a:bodyPr>
          <a:lstStyle/>
          <a:p>
            <a:r>
              <a:rPr lang="en-US" dirty="0" smtClean="0"/>
              <a:t>Judy Harwood</a:t>
            </a:r>
          </a:p>
          <a:p>
            <a:r>
              <a:rPr lang="en-US" dirty="0" smtClean="0"/>
              <a:t>Reeve</a:t>
            </a:r>
          </a:p>
          <a:p>
            <a:r>
              <a:rPr lang="en-US" dirty="0" smtClean="0"/>
              <a:t>R.M. of Corman Park</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116631"/>
            <a:ext cx="4391088" cy="1728043"/>
          </a:xfrm>
          <a:prstGeom prst="rect">
            <a:avLst/>
          </a:prstGeom>
        </p:spPr>
      </p:pic>
    </p:spTree>
    <p:extLst>
      <p:ext uri="{BB962C8B-B14F-4D97-AF65-F5344CB8AC3E}">
        <p14:creationId xmlns:p14="http://schemas.microsoft.com/office/powerpoint/2010/main" val="3189829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4743012" y="-1"/>
            <a:ext cx="5471950" cy="3291231"/>
            <a:chOff x="4743012" y="-1"/>
            <a:chExt cx="5471950" cy="3291231"/>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12" y="-1"/>
              <a:ext cx="5471950" cy="3291231"/>
            </a:xfrm>
            <a:prstGeom prst="rect">
              <a:avLst/>
            </a:prstGeom>
          </p:spPr>
        </p:pic>
        <p:sp>
          <p:nvSpPr>
            <p:cNvPr id="7" name="TextBox 6"/>
            <p:cNvSpPr txBox="1"/>
            <p:nvPr/>
          </p:nvSpPr>
          <p:spPr>
            <a:xfrm>
              <a:off x="6015490" y="75982"/>
              <a:ext cx="3141685" cy="369332"/>
            </a:xfrm>
            <a:prstGeom prst="rect">
              <a:avLst/>
            </a:prstGeom>
            <a:noFill/>
          </p:spPr>
          <p:txBody>
            <a:bodyPr wrap="square" rtlCol="0">
              <a:spAutoFit/>
            </a:bodyPr>
            <a:lstStyle/>
            <a:p>
              <a:r>
                <a:rPr lang="en-CA" b="1" dirty="0" err="1" smtClean="0"/>
                <a:t>Wyant</a:t>
              </a:r>
              <a:r>
                <a:rPr lang="en-CA" b="1" dirty="0" smtClean="0"/>
                <a:t> Group Raceway</a:t>
              </a:r>
              <a:endParaRPr lang="en-CA" b="1" dirty="0"/>
            </a:p>
          </p:txBody>
        </p:sp>
      </p:grpSp>
      <p:grpSp>
        <p:nvGrpSpPr>
          <p:cNvPr id="12" name="Group 11"/>
          <p:cNvGrpSpPr/>
          <p:nvPr/>
        </p:nvGrpSpPr>
        <p:grpSpPr>
          <a:xfrm>
            <a:off x="-311455" y="3581400"/>
            <a:ext cx="4932255" cy="3276600"/>
            <a:chOff x="-311455" y="3581400"/>
            <a:chExt cx="4932255" cy="3276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55" y="3581400"/>
              <a:ext cx="4932255" cy="3276600"/>
            </a:xfrm>
            <a:prstGeom prst="rect">
              <a:avLst/>
            </a:prstGeom>
          </p:spPr>
        </p:pic>
        <p:sp>
          <p:nvSpPr>
            <p:cNvPr id="8" name="TextBox 7"/>
            <p:cNvSpPr txBox="1"/>
            <p:nvPr/>
          </p:nvSpPr>
          <p:spPr>
            <a:xfrm>
              <a:off x="505033" y="3732731"/>
              <a:ext cx="3312368" cy="369332"/>
            </a:xfrm>
            <a:prstGeom prst="rect">
              <a:avLst/>
            </a:prstGeom>
            <a:noFill/>
          </p:spPr>
          <p:txBody>
            <a:bodyPr wrap="square" rtlCol="0">
              <a:spAutoFit/>
            </a:bodyPr>
            <a:lstStyle/>
            <a:p>
              <a:r>
                <a:rPr lang="en-CA" b="1" dirty="0" smtClean="0"/>
                <a:t>Wanuskewin Heritage Park</a:t>
              </a:r>
              <a:endParaRPr lang="en-CA" b="1" dirty="0"/>
            </a:p>
          </p:txBody>
        </p:sp>
      </p:grpSp>
      <p:grpSp>
        <p:nvGrpSpPr>
          <p:cNvPr id="13" name="Group 12"/>
          <p:cNvGrpSpPr/>
          <p:nvPr/>
        </p:nvGrpSpPr>
        <p:grpSpPr>
          <a:xfrm>
            <a:off x="4743012" y="3581400"/>
            <a:ext cx="4659292" cy="3276600"/>
            <a:chOff x="4743012" y="3581400"/>
            <a:chExt cx="4659292" cy="327660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012" y="3581400"/>
              <a:ext cx="4659292" cy="3276600"/>
            </a:xfrm>
            <a:prstGeom prst="rect">
              <a:avLst/>
            </a:prstGeom>
          </p:spPr>
        </p:pic>
        <p:sp>
          <p:nvSpPr>
            <p:cNvPr id="9" name="TextBox 8"/>
            <p:cNvSpPr txBox="1"/>
            <p:nvPr/>
          </p:nvSpPr>
          <p:spPr>
            <a:xfrm>
              <a:off x="5038686" y="3732731"/>
              <a:ext cx="4067944" cy="369332"/>
            </a:xfrm>
            <a:prstGeom prst="rect">
              <a:avLst/>
            </a:prstGeom>
            <a:noFill/>
          </p:spPr>
          <p:txBody>
            <a:bodyPr wrap="square" rtlCol="0">
              <a:spAutoFit/>
            </a:bodyPr>
            <a:lstStyle/>
            <a:p>
              <a:r>
                <a:rPr lang="en-CA" b="1" dirty="0" smtClean="0"/>
                <a:t>Cranberry Flats Conservation Area</a:t>
              </a:r>
              <a:endParaRPr lang="en-CA" b="1" dirty="0"/>
            </a:p>
          </p:txBody>
        </p:sp>
      </p:grpSp>
      <p:grpSp>
        <p:nvGrpSpPr>
          <p:cNvPr id="3" name="Group 2"/>
          <p:cNvGrpSpPr/>
          <p:nvPr/>
        </p:nvGrpSpPr>
        <p:grpSpPr>
          <a:xfrm>
            <a:off x="-311455" y="0"/>
            <a:ext cx="4945344" cy="3291231"/>
            <a:chOff x="-311455" y="0"/>
            <a:chExt cx="4945344" cy="3291231"/>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507" t="15980" r="18248" b="8921"/>
            <a:stretch/>
          </p:blipFill>
          <p:spPr>
            <a:xfrm>
              <a:off x="-311455" y="0"/>
              <a:ext cx="4945344" cy="3291231"/>
            </a:xfrm>
            <a:prstGeom prst="rect">
              <a:avLst/>
            </a:prstGeom>
          </p:spPr>
        </p:pic>
        <p:sp>
          <p:nvSpPr>
            <p:cNvPr id="10" name="TextBox 9"/>
            <p:cNvSpPr txBox="1"/>
            <p:nvPr/>
          </p:nvSpPr>
          <p:spPr>
            <a:xfrm>
              <a:off x="864694" y="75982"/>
              <a:ext cx="3242079" cy="369332"/>
            </a:xfrm>
            <a:prstGeom prst="rect">
              <a:avLst/>
            </a:prstGeom>
            <a:noFill/>
          </p:spPr>
          <p:txBody>
            <a:bodyPr wrap="square" rtlCol="0">
              <a:spAutoFit/>
            </a:bodyPr>
            <a:lstStyle/>
            <a:p>
              <a:r>
                <a:rPr lang="en-CA" b="1" dirty="0" smtClean="0"/>
                <a:t>Moon Lake Golf Course</a:t>
              </a:r>
              <a:endParaRPr lang="en-CA" b="1" dirty="0"/>
            </a:p>
          </p:txBody>
        </p:sp>
      </p:grpSp>
    </p:spTree>
    <p:extLst>
      <p:ext uri="{BB962C8B-B14F-4D97-AF65-F5344CB8AC3E}">
        <p14:creationId xmlns:p14="http://schemas.microsoft.com/office/powerpoint/2010/main" val="35705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500"/>
                                        <p:tgtEl>
                                          <p:spTgt spid="5"/>
                                        </p:tgtEl>
                                      </p:cBhvr>
                                    </p:animEffect>
                                  </p:childTnLst>
                                </p:cTn>
                              </p:par>
                            </p:childTnLst>
                          </p:cTn>
                        </p:par>
                        <p:par>
                          <p:cTn id="12" fill="hold">
                            <p:stCondLst>
                              <p:cond delay="3500"/>
                            </p:stCondLst>
                            <p:childTnLst>
                              <p:par>
                                <p:cTn id="13" presetID="22" presetClass="entr" presetSubtype="4"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par>
                          <p:cTn id="16" fill="hold">
                            <p:stCondLst>
                              <p:cond delay="5500"/>
                            </p:stCondLst>
                            <p:childTnLst>
                              <p:par>
                                <p:cTn id="17" presetID="22" presetClass="entr" presetSubtype="1"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10775</TotalTime>
  <Words>4146</Words>
  <Application>Microsoft Office PowerPoint</Application>
  <PresentationFormat>On-screen Show (4:3)</PresentationFormat>
  <Paragraphs>742</Paragraphs>
  <Slides>62</Slides>
  <Notes>62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Aharoni</vt:lpstr>
      <vt:lpstr>Arial</vt:lpstr>
      <vt:lpstr>Calibri</vt:lpstr>
      <vt:lpstr>Lucida Sans Unicode</vt:lpstr>
      <vt:lpstr>Rockwell Extra Bold</vt:lpstr>
      <vt:lpstr>Verdana</vt:lpstr>
      <vt:lpstr>Wingdings 2</vt:lpstr>
      <vt:lpstr>Wingdings 3</vt:lpstr>
      <vt:lpstr>Concourse</vt:lpstr>
      <vt:lpstr>R.M. of Corman Park No. 344 Annual General Meeting</vt:lpstr>
      <vt:lpstr>Agenda</vt:lpstr>
      <vt:lpstr>Introductions R.M. of Corman Park Council &amp; Staff </vt:lpstr>
      <vt:lpstr>Nomination of    Meeting Chairman  </vt:lpstr>
      <vt:lpstr>Consideration of Agenda </vt:lpstr>
      <vt:lpstr>2016 Annual General Meeting  Record of Proceedings </vt:lpstr>
      <vt:lpstr>Rural Crime Watch </vt:lpstr>
      <vt:lpstr>Council Report</vt:lpstr>
      <vt:lpstr>PowerPoint Presentation</vt:lpstr>
      <vt:lpstr>PowerPoint Presentation</vt:lpstr>
      <vt:lpstr>PowerPoint Presentation</vt:lpstr>
      <vt:lpstr>Rural  Lifestyle Choices</vt:lpstr>
      <vt:lpstr>PowerPoint Presentation</vt:lpstr>
      <vt:lpstr>PowerPoint Presentation</vt:lpstr>
      <vt:lpstr>Administration</vt:lpstr>
      <vt:lpstr>Overview</vt:lpstr>
      <vt:lpstr>Departments</vt:lpstr>
      <vt:lpstr> 2016 Financial Information</vt:lpstr>
      <vt:lpstr>     </vt:lpstr>
      <vt:lpstr>2017 Budget Highlights</vt:lpstr>
      <vt:lpstr>Assessment &amp; Taxation</vt:lpstr>
      <vt:lpstr>Community Funding</vt:lpstr>
      <vt:lpstr>Long Term Planning</vt:lpstr>
      <vt:lpstr>Public Works Department</vt:lpstr>
      <vt:lpstr>     Overview</vt:lpstr>
      <vt:lpstr>     Road Maintenance</vt:lpstr>
      <vt:lpstr>     Gravel Program</vt:lpstr>
      <vt:lpstr>     Gravel Road Construction</vt:lpstr>
      <vt:lpstr>     Hard Surface Road Construction</vt:lpstr>
      <vt:lpstr>     Water Systems</vt:lpstr>
      <vt:lpstr>     Recycling Program</vt:lpstr>
      <vt:lpstr>     Mowing Program</vt:lpstr>
      <vt:lpstr>     Other Services</vt:lpstr>
      <vt:lpstr>Planning Department</vt:lpstr>
      <vt:lpstr>R.M. Planning Team</vt:lpstr>
      <vt:lpstr>R.M. Planning Overview</vt:lpstr>
      <vt:lpstr>Recent Statistics - Subdivisions</vt:lpstr>
      <vt:lpstr>Recent Statistics – Development Permits</vt:lpstr>
      <vt:lpstr>Recent Statistics – Building Permits</vt:lpstr>
      <vt:lpstr>Recent Statistics - Bylaw Amendments </vt:lpstr>
      <vt:lpstr>Recent Annexation Proposals</vt:lpstr>
      <vt:lpstr>Recent Annexation Proposals</vt:lpstr>
      <vt:lpstr>Hydraulic Modelling Study</vt:lpstr>
      <vt:lpstr>Drainage Study</vt:lpstr>
      <vt:lpstr>PowerPoint Presentation</vt:lpstr>
      <vt:lpstr>Drainage Study</vt:lpstr>
      <vt:lpstr>PowerPoint Presentation</vt:lpstr>
      <vt:lpstr>PowerPoint Presentation</vt:lpstr>
      <vt:lpstr>PowerPoint Presentation</vt:lpstr>
      <vt:lpstr>PowerPoint Presentation</vt:lpstr>
      <vt:lpstr>P4G Regional Plan</vt:lpstr>
      <vt:lpstr>PowerPoint Presentation</vt:lpstr>
      <vt:lpstr>Corman Park Police Service</vt:lpstr>
      <vt:lpstr>     Corman Park Police Service Report January 1 to September 30, 2017</vt:lpstr>
      <vt:lpstr>    Corman Park Police Service Mandate</vt:lpstr>
      <vt:lpstr>      Corman Park Police Occurrences  </vt:lpstr>
      <vt:lpstr>     R.M. Duties and Bylaw Concerns </vt:lpstr>
      <vt:lpstr>      Traffic Related Occurrences  </vt:lpstr>
      <vt:lpstr>    Summarizing CPPS</vt:lpstr>
      <vt:lpstr>    </vt:lpstr>
      <vt:lpstr>2017 Citizen of the Year Award</vt:lpstr>
      <vt:lpstr>Open Floor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Chad Watson</dc:creator>
  <cp:lastModifiedBy>Craig Habermehl</cp:lastModifiedBy>
  <cp:revision>450</cp:revision>
  <cp:lastPrinted>2017-10-16T15:22:49Z</cp:lastPrinted>
  <dcterms:created xsi:type="dcterms:W3CDTF">2013-10-08T15:49:22Z</dcterms:created>
  <dcterms:modified xsi:type="dcterms:W3CDTF">2017-10-18T21:49:46Z</dcterms:modified>
</cp:coreProperties>
</file>