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256" r:id="rId2"/>
    <p:sldId id="267" r:id="rId3"/>
    <p:sldId id="410" r:id="rId4"/>
    <p:sldId id="411" r:id="rId5"/>
    <p:sldId id="531" r:id="rId6"/>
    <p:sldId id="534" r:id="rId7"/>
    <p:sldId id="570" r:id="rId8"/>
    <p:sldId id="571" r:id="rId9"/>
    <p:sldId id="573" r:id="rId10"/>
    <p:sldId id="574" r:id="rId11"/>
    <p:sldId id="575" r:id="rId12"/>
    <p:sldId id="576" r:id="rId13"/>
    <p:sldId id="577" r:id="rId14"/>
    <p:sldId id="578" r:id="rId15"/>
    <p:sldId id="579" r:id="rId16"/>
    <p:sldId id="581" r:id="rId17"/>
    <p:sldId id="582" r:id="rId18"/>
    <p:sldId id="583" r:id="rId19"/>
    <p:sldId id="584" r:id="rId20"/>
    <p:sldId id="585" r:id="rId21"/>
    <p:sldId id="586" r:id="rId22"/>
    <p:sldId id="587" r:id="rId23"/>
    <p:sldId id="547" r:id="rId24"/>
    <p:sldId id="548" r:id="rId25"/>
    <p:sldId id="549" r:id="rId26"/>
    <p:sldId id="550" r:id="rId27"/>
    <p:sldId id="551" r:id="rId28"/>
    <p:sldId id="552" r:id="rId29"/>
    <p:sldId id="553" r:id="rId30"/>
    <p:sldId id="554" r:id="rId31"/>
    <p:sldId id="487" r:id="rId32"/>
    <p:sldId id="407" r:id="rId33"/>
    <p:sldId id="408" r:id="rId34"/>
    <p:sldId id="406" r:id="rId35"/>
    <p:sldId id="405" r:id="rId36"/>
    <p:sldId id="404" r:id="rId37"/>
    <p:sldId id="402" r:id="rId38"/>
    <p:sldId id="400" r:id="rId39"/>
    <p:sldId id="542" r:id="rId40"/>
    <p:sldId id="427" r:id="rId41"/>
    <p:sldId id="545" r:id="rId42"/>
    <p:sldId id="543" r:id="rId43"/>
    <p:sldId id="544" r:id="rId44"/>
    <p:sldId id="263" r:id="rId45"/>
    <p:sldId id="399" r:id="rId46"/>
    <p:sldId id="422" r:id="rId47"/>
    <p:sldId id="275" r:id="rId48"/>
    <p:sldId id="424" r:id="rId49"/>
    <p:sldId id="425" r:id="rId50"/>
    <p:sldId id="588" r:id="rId51"/>
    <p:sldId id="589" r:id="rId52"/>
    <p:sldId id="590" r:id="rId53"/>
    <p:sldId id="499" r:id="rId54"/>
    <p:sldId id="501" r:id="rId55"/>
    <p:sldId id="423" r:id="rId56"/>
    <p:sldId id="428" r:id="rId57"/>
    <p:sldId id="302" r:id="rId58"/>
    <p:sldId id="433" r:id="rId59"/>
    <p:sldId id="361" r:id="rId60"/>
    <p:sldId id="466" r:id="rId61"/>
    <p:sldId id="468" r:id="rId62"/>
    <p:sldId id="469" r:id="rId63"/>
    <p:sldId id="537" r:id="rId64"/>
    <p:sldId id="506" r:id="rId65"/>
    <p:sldId id="535" r:id="rId66"/>
    <p:sldId id="536" r:id="rId67"/>
    <p:sldId id="538" r:id="rId68"/>
    <p:sldId id="539" r:id="rId69"/>
    <p:sldId id="546" r:id="rId70"/>
    <p:sldId id="518" r:id="rId71"/>
    <p:sldId id="522" r:id="rId72"/>
    <p:sldId id="523" r:id="rId73"/>
    <p:sldId id="264" r:id="rId74"/>
    <p:sldId id="563" r:id="rId75"/>
    <p:sldId id="555" r:id="rId76"/>
    <p:sldId id="564" r:id="rId77"/>
    <p:sldId id="557" r:id="rId78"/>
    <p:sldId id="558" r:id="rId79"/>
    <p:sldId id="559" r:id="rId80"/>
    <p:sldId id="569" r:id="rId81"/>
    <p:sldId id="565" r:id="rId82"/>
    <p:sldId id="567" r:id="rId83"/>
    <p:sldId id="560" r:id="rId84"/>
    <p:sldId id="561" r:id="rId85"/>
    <p:sldId id="562" r:id="rId86"/>
    <p:sldId id="496" r:id="rId87"/>
    <p:sldId id="524" r:id="rId88"/>
    <p:sldId id="270" r:id="rId8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438D40-2BCB-4554-83F3-C93E2501B16A}">
          <p14:sldIdLst>
            <p14:sldId id="256"/>
            <p14:sldId id="267"/>
            <p14:sldId id="410"/>
            <p14:sldId id="411"/>
            <p14:sldId id="531"/>
            <p14:sldId id="534"/>
            <p14:sldId id="570"/>
            <p14:sldId id="571"/>
            <p14:sldId id="573"/>
            <p14:sldId id="574"/>
            <p14:sldId id="575"/>
            <p14:sldId id="576"/>
            <p14:sldId id="577"/>
            <p14:sldId id="578"/>
            <p14:sldId id="579"/>
            <p14:sldId id="581"/>
            <p14:sldId id="582"/>
            <p14:sldId id="583"/>
            <p14:sldId id="584"/>
            <p14:sldId id="585"/>
            <p14:sldId id="586"/>
            <p14:sldId id="587"/>
            <p14:sldId id="547"/>
            <p14:sldId id="548"/>
            <p14:sldId id="549"/>
            <p14:sldId id="550"/>
            <p14:sldId id="551"/>
            <p14:sldId id="552"/>
            <p14:sldId id="553"/>
            <p14:sldId id="554"/>
            <p14:sldId id="487"/>
            <p14:sldId id="407"/>
            <p14:sldId id="408"/>
            <p14:sldId id="406"/>
            <p14:sldId id="405"/>
            <p14:sldId id="404"/>
            <p14:sldId id="402"/>
          </p14:sldIdLst>
        </p14:section>
        <p14:section name="Untitled Section" id="{363FC558-E2B9-41A6-88DE-A11DD5A3507C}">
          <p14:sldIdLst>
            <p14:sldId id="400"/>
            <p14:sldId id="542"/>
            <p14:sldId id="427"/>
            <p14:sldId id="545"/>
            <p14:sldId id="543"/>
            <p14:sldId id="544"/>
            <p14:sldId id="263"/>
            <p14:sldId id="399"/>
            <p14:sldId id="422"/>
            <p14:sldId id="275"/>
            <p14:sldId id="424"/>
            <p14:sldId id="425"/>
            <p14:sldId id="588"/>
            <p14:sldId id="589"/>
            <p14:sldId id="590"/>
            <p14:sldId id="499"/>
            <p14:sldId id="501"/>
            <p14:sldId id="423"/>
            <p14:sldId id="428"/>
            <p14:sldId id="302"/>
            <p14:sldId id="433"/>
            <p14:sldId id="361"/>
            <p14:sldId id="466"/>
            <p14:sldId id="468"/>
            <p14:sldId id="469"/>
            <p14:sldId id="537"/>
            <p14:sldId id="506"/>
            <p14:sldId id="535"/>
            <p14:sldId id="536"/>
            <p14:sldId id="538"/>
            <p14:sldId id="539"/>
            <p14:sldId id="546"/>
            <p14:sldId id="518"/>
            <p14:sldId id="522"/>
            <p14:sldId id="523"/>
            <p14:sldId id="264"/>
            <p14:sldId id="563"/>
            <p14:sldId id="555"/>
            <p14:sldId id="564"/>
            <p14:sldId id="557"/>
            <p14:sldId id="558"/>
            <p14:sldId id="559"/>
            <p14:sldId id="569"/>
            <p14:sldId id="565"/>
            <p14:sldId id="567"/>
            <p14:sldId id="560"/>
            <p14:sldId id="561"/>
            <p14:sldId id="562"/>
            <p14:sldId id="496"/>
            <p14:sldId id="524"/>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Longtin" initials="M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63751" autoAdjust="0"/>
  </p:normalViewPr>
  <p:slideViewPr>
    <p:cSldViewPr>
      <p:cViewPr varScale="1">
        <p:scale>
          <a:sx n="60" d="100"/>
          <a:sy n="60" d="100"/>
        </p:scale>
        <p:origin x="1800" y="3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0" d="100"/>
          <a:sy n="70" d="100"/>
        </p:scale>
        <p:origin x="301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r>
              <a:rPr lang="en-US" sz="2000" baseline="0"/>
              <a:t>History of RM Reserves</a:t>
            </a:r>
          </a:p>
        </c:rich>
      </c:tx>
      <c:layout/>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Sheet1!$E$9</c:f>
              <c:strCache>
                <c:ptCount val="1"/>
              </c:strCache>
            </c:strRef>
          </c:tx>
          <c:spPr>
            <a:ln w="28575" cap="rnd">
              <a:solidFill>
                <a:schemeClr val="accent1"/>
              </a:solidFill>
              <a:round/>
            </a:ln>
            <a:effectLst/>
          </c:spPr>
          <c:marker>
            <c:symbol val="none"/>
          </c:marker>
          <c:cat>
            <c:numRef>
              <c:f>Sheet1!$D$11:$D$17</c:f>
              <c:numCache>
                <c:formatCode>General</c:formatCode>
                <c:ptCount val="7"/>
                <c:pt idx="0">
                  <c:v>2011</c:v>
                </c:pt>
                <c:pt idx="1">
                  <c:v>2012</c:v>
                </c:pt>
                <c:pt idx="2">
                  <c:v>2013</c:v>
                </c:pt>
                <c:pt idx="3">
                  <c:v>2014</c:v>
                </c:pt>
                <c:pt idx="4">
                  <c:v>2015</c:v>
                </c:pt>
                <c:pt idx="5">
                  <c:v>2016</c:v>
                </c:pt>
                <c:pt idx="6">
                  <c:v>2017</c:v>
                </c:pt>
              </c:numCache>
            </c:numRef>
          </c:cat>
          <c:val>
            <c:numRef>
              <c:f>Sheet1!$E$11:$E$17</c:f>
              <c:numCache>
                <c:formatCode>General</c:formatCode>
                <c:ptCount val="7"/>
                <c:pt idx="0">
                  <c:v>3.93</c:v>
                </c:pt>
                <c:pt idx="1">
                  <c:v>2.82</c:v>
                </c:pt>
                <c:pt idx="2">
                  <c:v>3.54</c:v>
                </c:pt>
                <c:pt idx="3">
                  <c:v>6.94</c:v>
                </c:pt>
                <c:pt idx="4">
                  <c:v>11.7</c:v>
                </c:pt>
                <c:pt idx="5">
                  <c:v>10.7</c:v>
                </c:pt>
                <c:pt idx="6">
                  <c:v>12.9</c:v>
                </c:pt>
              </c:numCache>
            </c:numRef>
          </c:val>
          <c:smooth val="0"/>
          <c:extLst xmlns:c16r2="http://schemas.microsoft.com/office/drawing/2015/06/chart">
            <c:ext xmlns:c16="http://schemas.microsoft.com/office/drawing/2014/chart" uri="{C3380CC4-5D6E-409C-BE32-E72D297353CC}">
              <c16:uniqueId val="{00000000-E705-496B-A18F-CB63E0FF33FF}"/>
            </c:ext>
          </c:extLst>
        </c:ser>
        <c:dLbls>
          <c:showLegendKey val="0"/>
          <c:showVal val="0"/>
          <c:showCatName val="0"/>
          <c:showSerName val="0"/>
          <c:showPercent val="0"/>
          <c:showBubbleSize val="0"/>
        </c:dLbls>
        <c:smooth val="0"/>
        <c:axId val="449807816"/>
        <c:axId val="449831208"/>
      </c:lineChart>
      <c:catAx>
        <c:axId val="449807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CA" sz="1800" baseline="0"/>
                  <a:t>Year</a:t>
                </a:r>
                <a:r>
                  <a:rPr lang="en-CA"/>
                  <a:t> </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9831208"/>
        <c:crosses val="autoZero"/>
        <c:auto val="1"/>
        <c:lblAlgn val="ctr"/>
        <c:lblOffset val="100"/>
        <c:tickLblSkip val="1"/>
        <c:noMultiLvlLbl val="0"/>
      </c:catAx>
      <c:valAx>
        <c:axId val="449831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r>
                  <a:rPr lang="en-CA" sz="1300" baseline="0"/>
                  <a:t> </a:t>
                </a:r>
                <a:r>
                  <a:rPr lang="en-CA" sz="1800" baseline="0"/>
                  <a:t>Millions ($) </a:t>
                </a:r>
              </a:p>
            </c:rich>
          </c:tx>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9807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79159625538684E-2"/>
          <c:y val="4.9186238078809945E-2"/>
          <c:w val="0.92405692607956802"/>
          <c:h val="0.79628260677588525"/>
        </c:manualLayout>
      </c:layout>
      <c:lineChart>
        <c:grouping val="stacked"/>
        <c:varyColors val="0"/>
        <c:ser>
          <c:idx val="0"/>
          <c:order val="0"/>
          <c:tx>
            <c:strRef>
              <c:f>Sheet1!$B$1</c:f>
              <c:strCache>
                <c:ptCount val="1"/>
                <c:pt idx="0">
                  <c:v>Approved Subdivisions</c:v>
                </c:pt>
              </c:strCache>
            </c:strRef>
          </c:tx>
          <c:spPr>
            <a:ln w="63500" cap="rnd">
              <a:solidFill>
                <a:schemeClr val="accent1"/>
              </a:solidFill>
              <a:round/>
            </a:ln>
            <a:effectLst>
              <a:outerShdw blurRad="63500" dist="50800" dir="5400000" rotWithShape="0">
                <a:srgbClr val="000000">
                  <a:alpha val="4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Sheet1!$B$2:$B$7</c:f>
              <c:numCache>
                <c:formatCode>General</c:formatCode>
                <c:ptCount val="6"/>
                <c:pt idx="0">
                  <c:v>40</c:v>
                </c:pt>
                <c:pt idx="1">
                  <c:v>23</c:v>
                </c:pt>
                <c:pt idx="2">
                  <c:v>47</c:v>
                </c:pt>
                <c:pt idx="3">
                  <c:v>59</c:v>
                </c:pt>
                <c:pt idx="4">
                  <c:v>71</c:v>
                </c:pt>
                <c:pt idx="5">
                  <c:v>58</c:v>
                </c:pt>
              </c:numCache>
            </c:numRef>
          </c:val>
          <c:smooth val="0"/>
          <c:extLst xmlns:c16r2="http://schemas.microsoft.com/office/drawing/2015/06/chart">
            <c:ext xmlns:c16="http://schemas.microsoft.com/office/drawing/2014/chart" uri="{C3380CC4-5D6E-409C-BE32-E72D297353CC}">
              <c16:uniqueId val="{00000000-2F41-4B60-8649-FD32B2B31A95}"/>
            </c:ext>
          </c:extLst>
        </c:ser>
        <c:dLbls>
          <c:dLblPos val="ctr"/>
          <c:showLegendKey val="0"/>
          <c:showVal val="1"/>
          <c:showCatName val="0"/>
          <c:showSerName val="0"/>
          <c:showPercent val="0"/>
          <c:showBubbleSize val="0"/>
        </c:dLbls>
        <c:smooth val="0"/>
        <c:axId val="301905848"/>
        <c:axId val="301904672"/>
      </c:lineChart>
      <c:catAx>
        <c:axId val="301905848"/>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301904672"/>
        <c:crosses val="autoZero"/>
        <c:auto val="1"/>
        <c:lblAlgn val="ctr"/>
        <c:lblOffset val="100"/>
        <c:noMultiLvlLbl val="0"/>
      </c:catAx>
      <c:valAx>
        <c:axId val="301904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3019058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Entry>
      <c:layout>
        <c:manualLayout>
          <c:xMode val="edge"/>
          <c:yMode val="edge"/>
          <c:x val="0.36086300482508371"/>
          <c:y val="0.93169971854979072"/>
          <c:w val="0.310919369131055"/>
          <c:h val="5.47334128116818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79159625538684E-2"/>
          <c:y val="4.9186238078809945E-2"/>
          <c:w val="0.92405692607956802"/>
          <c:h val="0.79628260677588525"/>
        </c:manualLayout>
      </c:layout>
      <c:lineChart>
        <c:grouping val="stacked"/>
        <c:varyColors val="0"/>
        <c:ser>
          <c:idx val="0"/>
          <c:order val="0"/>
          <c:tx>
            <c:strRef>
              <c:f>Sheet1!$C$1</c:f>
              <c:strCache>
                <c:ptCount val="1"/>
                <c:pt idx="0">
                  <c:v>Development Permits</c:v>
                </c:pt>
              </c:strCache>
            </c:strRef>
          </c:tx>
          <c:spPr>
            <a:ln w="63500" cap="rnd">
              <a:solidFill>
                <a:schemeClr val="accent1"/>
              </a:solidFill>
              <a:round/>
            </a:ln>
            <a:effectLst>
              <a:outerShdw blurRad="50800" dist="38100" dir="5400000" algn="t" rotWithShape="0">
                <a:prstClr val="black">
                  <a:alpha val="40000"/>
                </a:prstClr>
              </a:outerShdw>
            </a:effectLst>
          </c:spPr>
          <c:marker>
            <c:symbol val="circle"/>
            <c:size val="5"/>
            <c:spPr>
              <a:solidFill>
                <a:schemeClr val="accent1"/>
              </a:solidFill>
              <a:ln w="9525">
                <a:solidFill>
                  <a:schemeClr val="accent1"/>
                </a:solidFill>
              </a:ln>
              <a:effectLst>
                <a:outerShdw blurRad="50800" dist="38100" dir="5400000" algn="t" rotWithShape="0">
                  <a:prstClr val="black">
                    <a:alpha val="40000"/>
                  </a:prst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Sheet1!$C$2:$C$7</c:f>
              <c:numCache>
                <c:formatCode>General</c:formatCode>
                <c:ptCount val="6"/>
                <c:pt idx="0">
                  <c:v>216</c:v>
                </c:pt>
                <c:pt idx="1">
                  <c:v>194</c:v>
                </c:pt>
                <c:pt idx="2">
                  <c:v>227</c:v>
                </c:pt>
                <c:pt idx="3">
                  <c:v>234</c:v>
                </c:pt>
                <c:pt idx="4">
                  <c:v>282</c:v>
                </c:pt>
                <c:pt idx="5">
                  <c:v>234</c:v>
                </c:pt>
              </c:numCache>
            </c:numRef>
          </c:val>
          <c:smooth val="0"/>
          <c:extLst xmlns:c16r2="http://schemas.microsoft.com/office/drawing/2015/06/chart">
            <c:ext xmlns:c16="http://schemas.microsoft.com/office/drawing/2014/chart" uri="{C3380CC4-5D6E-409C-BE32-E72D297353CC}">
              <c16:uniqueId val="{00000000-49DC-4E31-9CD1-88283FF56B67}"/>
            </c:ext>
          </c:extLst>
        </c:ser>
        <c:dLbls>
          <c:dLblPos val="ctr"/>
          <c:showLegendKey val="0"/>
          <c:showVal val="1"/>
          <c:showCatName val="0"/>
          <c:showSerName val="0"/>
          <c:showPercent val="0"/>
          <c:showBubbleSize val="0"/>
        </c:dLbls>
        <c:marker val="1"/>
        <c:smooth val="0"/>
        <c:axId val="301904280"/>
        <c:axId val="450517632"/>
      </c:lineChart>
      <c:catAx>
        <c:axId val="301904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50517632"/>
        <c:crosses val="autoZero"/>
        <c:auto val="1"/>
        <c:lblAlgn val="ctr"/>
        <c:lblOffset val="100"/>
        <c:noMultiLvlLbl val="0"/>
      </c:catAx>
      <c:valAx>
        <c:axId val="450517632"/>
        <c:scaling>
          <c:orientation val="minMax"/>
          <c:max val="290"/>
          <c:min val="1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301904280"/>
        <c:crosses val="autoZero"/>
        <c:crossBetween val="between"/>
        <c:majorUnit val="10"/>
      </c:valAx>
      <c:spPr>
        <a:noFill/>
        <a:ln>
          <a:noFill/>
        </a:ln>
        <a:effectLst/>
      </c:spPr>
    </c:plotArea>
    <c:legend>
      <c:legendPos val="b"/>
      <c:layout>
        <c:manualLayout>
          <c:xMode val="edge"/>
          <c:yMode val="edge"/>
          <c:x val="0.4098312482590627"/>
          <c:y val="0.92265513945743916"/>
          <c:w val="0.29524333863637636"/>
          <c:h val="5.47334128116818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79159625538684E-2"/>
          <c:y val="4.9186238078809945E-2"/>
          <c:w val="0.92405692607956802"/>
          <c:h val="0.79628260677588525"/>
        </c:manualLayout>
      </c:layout>
      <c:lineChart>
        <c:grouping val="stacked"/>
        <c:varyColors val="0"/>
        <c:ser>
          <c:idx val="0"/>
          <c:order val="0"/>
          <c:tx>
            <c:strRef>
              <c:f>Sheet1!$B$1</c:f>
              <c:strCache>
                <c:ptCount val="1"/>
                <c:pt idx="0">
                  <c:v>Building Permits</c:v>
                </c:pt>
              </c:strCache>
            </c:strRef>
          </c:tx>
          <c:spPr>
            <a:ln w="63500" cap="rnd">
              <a:solidFill>
                <a:schemeClr val="accent1"/>
              </a:solidFill>
              <a:round/>
            </a:ln>
            <a:effectLst>
              <a:outerShdw blurRad="50800" dist="38100" dir="5400000" algn="t" rotWithShape="0">
                <a:prstClr val="black">
                  <a:alpha val="40000"/>
                </a:prstClr>
              </a:outerShdw>
            </a:effectLst>
          </c:spPr>
          <c:marker>
            <c:symbol val="circle"/>
            <c:size val="5"/>
            <c:spPr>
              <a:solidFill>
                <a:schemeClr val="accent1"/>
              </a:solidFill>
              <a:ln w="9525">
                <a:solidFill>
                  <a:schemeClr val="accent1"/>
                </a:solidFill>
              </a:ln>
              <a:effectLst>
                <a:outerShdw blurRad="50800" dist="38100" dir="5400000" algn="t" rotWithShape="0">
                  <a:prstClr val="black">
                    <a:alpha val="40000"/>
                  </a:prst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Sheet1!$B$2:$B$7</c:f>
              <c:numCache>
                <c:formatCode>General</c:formatCode>
                <c:ptCount val="6"/>
                <c:pt idx="0">
                  <c:v>202</c:v>
                </c:pt>
                <c:pt idx="1">
                  <c:v>182</c:v>
                </c:pt>
                <c:pt idx="2">
                  <c:v>195</c:v>
                </c:pt>
                <c:pt idx="3">
                  <c:v>192</c:v>
                </c:pt>
                <c:pt idx="4">
                  <c:v>211</c:v>
                </c:pt>
                <c:pt idx="5">
                  <c:v>220</c:v>
                </c:pt>
              </c:numCache>
            </c:numRef>
          </c:val>
          <c:smooth val="0"/>
          <c:extLst xmlns:c16r2="http://schemas.microsoft.com/office/drawing/2015/06/chart">
            <c:ext xmlns:c16="http://schemas.microsoft.com/office/drawing/2014/chart" uri="{C3380CC4-5D6E-409C-BE32-E72D297353CC}">
              <c16:uniqueId val="{00000000-9EE5-43A6-88DC-67BC0BCF1AD6}"/>
            </c:ext>
          </c:extLst>
        </c:ser>
        <c:dLbls>
          <c:dLblPos val="ctr"/>
          <c:showLegendKey val="0"/>
          <c:showVal val="1"/>
          <c:showCatName val="0"/>
          <c:showSerName val="0"/>
          <c:showPercent val="0"/>
          <c:showBubbleSize val="0"/>
        </c:dLbls>
        <c:marker val="1"/>
        <c:smooth val="0"/>
        <c:axId val="450515280"/>
        <c:axId val="449928560"/>
      </c:lineChart>
      <c:catAx>
        <c:axId val="45051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49928560"/>
        <c:crosses val="autoZero"/>
        <c:auto val="1"/>
        <c:lblAlgn val="ctr"/>
        <c:lblOffset val="100"/>
        <c:noMultiLvlLbl val="0"/>
      </c:catAx>
      <c:valAx>
        <c:axId val="449928560"/>
        <c:scaling>
          <c:orientation val="minMax"/>
          <c:max val="225"/>
          <c:min val="1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50515280"/>
        <c:crosses val="autoZero"/>
        <c:crossBetween val="between"/>
        <c:majorUnit val="10"/>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Entry>
      <c:layout>
        <c:manualLayout>
          <c:xMode val="edge"/>
          <c:yMode val="edge"/>
          <c:x val="0.4098312482590627"/>
          <c:y val="0.92717742900361499"/>
          <c:w val="0.21066182725041269"/>
          <c:h val="5.47334128116818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a:defRPr sz="1200"/>
            </a:lvl1pPr>
          </a:lstStyle>
          <a:p>
            <a:fld id="{1914FCBB-6D4E-4EFC-A6F0-1BB2015ED617}" type="datetimeFigureOut">
              <a:rPr lang="en-CA" smtClean="0"/>
              <a:pPr/>
              <a:t>10/10/2018</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a:defRPr sz="1200"/>
            </a:lvl1pPr>
          </a:lstStyle>
          <a:p>
            <a:fld id="{CBB43AF9-B2B7-4EB3-95CA-FA8747140CB4}" type="slidenum">
              <a:rPr lang="en-CA" smtClean="0"/>
              <a:pPr/>
              <a:t>‹#›</a:t>
            </a:fld>
            <a:endParaRPr lang="en-CA"/>
          </a:p>
        </p:txBody>
      </p:sp>
    </p:spTree>
    <p:extLst>
      <p:ext uri="{BB962C8B-B14F-4D97-AF65-F5344CB8AC3E}">
        <p14:creationId xmlns:p14="http://schemas.microsoft.com/office/powerpoint/2010/main" val="205091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1</a:t>
            </a:fld>
            <a:endParaRPr lang="en-CA"/>
          </a:p>
        </p:txBody>
      </p:sp>
    </p:spTree>
    <p:extLst>
      <p:ext uri="{BB962C8B-B14F-4D97-AF65-F5344CB8AC3E}">
        <p14:creationId xmlns:p14="http://schemas.microsoft.com/office/powerpoint/2010/main" val="4027393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kern="1200" dirty="0" smtClean="0">
                <a:solidFill>
                  <a:schemeClr val="tx1"/>
                </a:solidFill>
                <a:effectLst/>
                <a:latin typeface="+mn-lt"/>
                <a:ea typeface="+mn-ea"/>
                <a:cs typeface="+mn-cs"/>
              </a:rPr>
              <a:t>We allow for industrial lots sized from 2 acres to 10 acres, or larger, and outside of dedicated industrial parks we also have commercial-industrial development along major transportation corridors.</a:t>
            </a:r>
          </a:p>
          <a:p>
            <a:endParaRPr lang="en-US" sz="18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Corman Park is also home to a wide variety of commercial enterprises, ranging from implement dealerships, and service industries to home based businesses. </a:t>
            </a:r>
          </a:p>
          <a:p>
            <a:endParaRPr lang="en-CA"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10</a:t>
            </a:fld>
            <a:endParaRPr lang="en-US"/>
          </a:p>
        </p:txBody>
      </p:sp>
    </p:spTree>
    <p:extLst>
      <p:ext uri="{BB962C8B-B14F-4D97-AF65-F5344CB8AC3E}">
        <p14:creationId xmlns:p14="http://schemas.microsoft.com/office/powerpoint/2010/main" val="73410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Corman Park, particularly in the north and west portions of the R.M. is home to a booming agriculture and agriculture support service industry. This includes grain farming operations and intensive livestock operations of all types, with the R.M. being the location for the largest concentration of dairy operations in the province.  In addition to this, the R.M. is home to an ever expanding number of farm-gate businesses.</a:t>
            </a:r>
          </a:p>
          <a:p>
            <a:endParaRPr lang="en-CA"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11</a:t>
            </a:fld>
            <a:endParaRPr lang="en-US"/>
          </a:p>
        </p:txBody>
      </p:sp>
    </p:spTree>
    <p:extLst>
      <p:ext uri="{BB962C8B-B14F-4D97-AF65-F5344CB8AC3E}">
        <p14:creationId xmlns:p14="http://schemas.microsoft.com/office/powerpoint/2010/main" val="728588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kern="1200" dirty="0" smtClean="0">
                <a:solidFill>
                  <a:schemeClr val="tx1"/>
                </a:solidFill>
                <a:effectLst/>
                <a:latin typeface="+mn-lt"/>
                <a:ea typeface="+mn-ea"/>
                <a:cs typeface="+mn-cs"/>
              </a:rPr>
              <a:t>Corman Park allows for the development of a variety of residential options, including large acreage agricultural subdivisions, along with denser country residential developments.</a:t>
            </a:r>
          </a:p>
          <a:p>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Demand continues</a:t>
            </a:r>
            <a:r>
              <a:rPr lang="en-US" sz="1800" kern="1200" baseline="0" dirty="0" smtClean="0">
                <a:solidFill>
                  <a:schemeClr val="tx1"/>
                </a:solidFill>
                <a:effectLst/>
                <a:latin typeface="+mn-lt"/>
                <a:ea typeface="+mn-ea"/>
                <a:cs typeface="+mn-cs"/>
              </a:rPr>
              <a:t> for development, including proposals such as the recently publicized “</a:t>
            </a:r>
            <a:r>
              <a:rPr lang="en-US" sz="1800" kern="1200" baseline="0" dirty="0" err="1" smtClean="0">
                <a:solidFill>
                  <a:schemeClr val="tx1"/>
                </a:solidFill>
                <a:effectLst/>
                <a:latin typeface="+mn-lt"/>
                <a:ea typeface="+mn-ea"/>
                <a:cs typeface="+mn-cs"/>
              </a:rPr>
              <a:t>Solaire</a:t>
            </a:r>
            <a:r>
              <a:rPr lang="en-US" sz="1800" kern="1200" baseline="0" dirty="0" smtClean="0">
                <a:solidFill>
                  <a:schemeClr val="tx1"/>
                </a:solidFill>
                <a:effectLst/>
                <a:latin typeface="+mn-lt"/>
                <a:ea typeface="+mn-ea"/>
                <a:cs typeface="+mn-cs"/>
              </a:rPr>
              <a:t>” development that would focus on solar power and progressive neighborhood design.</a:t>
            </a:r>
            <a:r>
              <a:rPr lang="en-US" sz="1800" kern="1200" dirty="0" smtClean="0">
                <a:solidFill>
                  <a:schemeClr val="tx1"/>
                </a:solidFill>
                <a:effectLst/>
                <a:latin typeface="+mn-lt"/>
                <a:ea typeface="+mn-ea"/>
                <a:cs typeface="+mn-cs"/>
              </a:rPr>
              <a:t>  </a:t>
            </a:r>
          </a:p>
          <a:p>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12</a:t>
            </a:fld>
            <a:endParaRPr lang="en-US"/>
          </a:p>
        </p:txBody>
      </p:sp>
    </p:spTree>
    <p:extLst>
      <p:ext uri="{BB962C8B-B14F-4D97-AF65-F5344CB8AC3E}">
        <p14:creationId xmlns:p14="http://schemas.microsoft.com/office/powerpoint/2010/main" val="2614061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We have over 30 residential subdivisions, </a:t>
            </a:r>
            <a:r>
              <a:rPr lang="en-US" sz="1600" kern="1200" baseline="0" dirty="0" smtClean="0">
                <a:solidFill>
                  <a:schemeClr val="tx1"/>
                </a:solidFill>
                <a:effectLst/>
                <a:latin typeface="+mn-lt"/>
                <a:ea typeface="+mn-ea"/>
                <a:cs typeface="+mn-cs"/>
              </a:rPr>
              <a:t>including our 11 hamlets,</a:t>
            </a:r>
            <a:r>
              <a:rPr lang="en-US" sz="1600" kern="1200" dirty="0" smtClean="0">
                <a:solidFill>
                  <a:schemeClr val="tx1"/>
                </a:solidFill>
                <a:effectLst/>
                <a:latin typeface="+mn-lt"/>
                <a:ea typeface="+mn-ea"/>
                <a:cs typeface="+mn-cs"/>
              </a:rPr>
              <a:t> within Corman Park with lots sizes ranging from ½ acre to over 10 acres.  Some of our current subdivisions </a:t>
            </a:r>
            <a:r>
              <a:rPr lang="en-US" sz="1600" kern="1200" baseline="0" dirty="0" smtClean="0">
                <a:solidFill>
                  <a:schemeClr val="tx1"/>
                </a:solidFill>
                <a:effectLst/>
                <a:latin typeface="+mn-lt"/>
                <a:ea typeface="+mn-ea"/>
                <a:cs typeface="+mn-cs"/>
              </a:rPr>
              <a:t>include </a:t>
            </a:r>
            <a:r>
              <a:rPr lang="en-US" sz="1600" kern="1200" dirty="0" err="1" smtClean="0">
                <a:solidFill>
                  <a:schemeClr val="tx1"/>
                </a:solidFill>
                <a:effectLst/>
                <a:latin typeface="+mn-lt"/>
                <a:ea typeface="+mn-ea"/>
                <a:cs typeface="+mn-cs"/>
              </a:rPr>
              <a:t>Greenbryre</a:t>
            </a:r>
            <a:r>
              <a:rPr lang="en-US" sz="1600" kern="1200" dirty="0" smtClean="0">
                <a:solidFill>
                  <a:schemeClr val="tx1"/>
                </a:solidFill>
                <a:effectLst/>
                <a:latin typeface="+mn-lt"/>
                <a:ea typeface="+mn-ea"/>
                <a:cs typeface="+mn-cs"/>
              </a:rPr>
              <a:t> Estates, Saddle Ridge,</a:t>
            </a:r>
            <a:r>
              <a:rPr lang="en-US" sz="1600" kern="1200" baseline="0" dirty="0" smtClean="0">
                <a:solidFill>
                  <a:schemeClr val="tx1"/>
                </a:solidFill>
                <a:effectLst/>
                <a:latin typeface="+mn-lt"/>
                <a:ea typeface="+mn-ea"/>
                <a:cs typeface="+mn-cs"/>
              </a:rPr>
              <a:t> Prominence Point </a:t>
            </a:r>
            <a:r>
              <a:rPr lang="en-US" sz="1600" kern="1200" dirty="0" smtClean="0">
                <a:solidFill>
                  <a:schemeClr val="tx1"/>
                </a:solidFill>
                <a:effectLst/>
                <a:latin typeface="+mn-lt"/>
                <a:ea typeface="+mn-ea"/>
                <a:cs typeface="+mn-cs"/>
              </a:rPr>
              <a:t>and </a:t>
            </a:r>
            <a:r>
              <a:rPr lang="en-US" sz="1600" kern="1200" dirty="0" err="1" smtClean="0">
                <a:solidFill>
                  <a:schemeClr val="tx1"/>
                </a:solidFill>
                <a:effectLst/>
                <a:latin typeface="+mn-lt"/>
                <a:ea typeface="+mn-ea"/>
                <a:cs typeface="+mn-cs"/>
              </a:rPr>
              <a:t>Grasswood</a:t>
            </a:r>
            <a:r>
              <a:rPr lang="en-US" sz="1600" kern="1200" dirty="0" smtClean="0">
                <a:solidFill>
                  <a:schemeClr val="tx1"/>
                </a:solidFill>
                <a:effectLst/>
                <a:latin typeface="+mn-lt"/>
                <a:ea typeface="+mn-ea"/>
                <a:cs typeface="+mn-cs"/>
              </a:rPr>
              <a:t> Estates.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13</a:t>
            </a:fld>
            <a:endParaRPr lang="en-US"/>
          </a:p>
        </p:txBody>
      </p:sp>
    </p:spTree>
    <p:extLst>
      <p:ext uri="{BB962C8B-B14F-4D97-AF65-F5344CB8AC3E}">
        <p14:creationId xmlns:p14="http://schemas.microsoft.com/office/powerpoint/2010/main" val="2116171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I want to take a</a:t>
            </a:r>
            <a:r>
              <a:rPr lang="en-US" sz="1600" kern="1200" baseline="0" dirty="0" smtClean="0">
                <a:solidFill>
                  <a:schemeClr val="tx1"/>
                </a:solidFill>
                <a:effectLst/>
                <a:latin typeface="+mn-lt"/>
                <a:ea typeface="+mn-ea"/>
                <a:cs typeface="+mn-cs"/>
              </a:rPr>
              <a:t> moment to recognize some </a:t>
            </a:r>
            <a:r>
              <a:rPr lang="en-US" sz="1600" kern="1200" dirty="0" smtClean="0">
                <a:solidFill>
                  <a:schemeClr val="tx1"/>
                </a:solidFill>
                <a:effectLst/>
                <a:latin typeface="+mn-lt"/>
                <a:ea typeface="+mn-ea"/>
                <a:cs typeface="+mn-cs"/>
              </a:rPr>
              <a:t>examples of innovative development that is occurring and proposed for Corman Park.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 proposal submitted to Council for consideration is for Silver Sky which </a:t>
            </a:r>
            <a:r>
              <a:rPr lang="en-US" sz="1600" kern="1200" baseline="0" dirty="0" smtClean="0">
                <a:solidFill>
                  <a:schemeClr val="tx1"/>
                </a:solidFill>
                <a:effectLst/>
                <a:latin typeface="+mn-lt"/>
                <a:ea typeface="+mn-ea"/>
                <a:cs typeface="+mn-cs"/>
              </a:rPr>
              <a:t>surrounds the Furdale and Birchwood Heights subdivisions, west of Highway No. 219. Silver Sky is proposed as </a:t>
            </a:r>
            <a:r>
              <a:rPr lang="en-US" sz="1600" kern="1200" dirty="0" smtClean="0">
                <a:solidFill>
                  <a:schemeClr val="tx1"/>
                </a:solidFill>
                <a:effectLst/>
                <a:latin typeface="+mn-lt"/>
                <a:ea typeface="+mn-ea"/>
                <a:cs typeface="+mn-cs"/>
              </a:rPr>
              <a:t>a large multi-use residential area that would include commercial and recreational support services, and consist of over 1,600 residential lots built over a number of long term phases. This proposed</a:t>
            </a:r>
            <a:r>
              <a:rPr lang="en-US" sz="1600" kern="1200" baseline="0" dirty="0" smtClean="0">
                <a:solidFill>
                  <a:schemeClr val="tx1"/>
                </a:solidFill>
                <a:effectLst/>
                <a:latin typeface="+mn-lt"/>
                <a:ea typeface="+mn-ea"/>
                <a:cs typeface="+mn-cs"/>
              </a:rPr>
              <a:t> development is currently in the initial planning, design and servicing investigation stage by the developer.</a:t>
            </a:r>
          </a:p>
        </p:txBody>
      </p:sp>
      <p:sp>
        <p:nvSpPr>
          <p:cNvPr id="4" name="Slide Number Placeholder 3"/>
          <p:cNvSpPr>
            <a:spLocks noGrp="1"/>
          </p:cNvSpPr>
          <p:nvPr>
            <p:ph type="sldNum" sz="quarter" idx="10"/>
          </p:nvPr>
        </p:nvSpPr>
        <p:spPr/>
        <p:txBody>
          <a:bodyPr/>
          <a:lstStyle/>
          <a:p>
            <a:fld id="{8446C4F1-73A5-4D6D-853C-9E0AF10BCE62}" type="slidenum">
              <a:rPr lang="en-US" smtClean="0"/>
              <a:pPr/>
              <a:t>14</a:t>
            </a:fld>
            <a:endParaRPr lang="en-US"/>
          </a:p>
        </p:txBody>
      </p:sp>
    </p:spTree>
    <p:extLst>
      <p:ext uri="{BB962C8B-B14F-4D97-AF65-F5344CB8AC3E}">
        <p14:creationId xmlns:p14="http://schemas.microsoft.com/office/powerpoint/2010/main" val="373359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Another innovative development is the Village at Crossmount, which is an aging in place facility being built on 600 acres south of Saskatoon off of Highway No. 219.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R.M. Council is excited to see developers come forward with new, ground-breaking ideas for people to live in Corman Park!</a:t>
            </a:r>
            <a:endParaRPr lang="en-CA" sz="16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15</a:t>
            </a:fld>
            <a:endParaRPr lang="en-US"/>
          </a:p>
        </p:txBody>
      </p:sp>
    </p:spTree>
    <p:extLst>
      <p:ext uri="{BB962C8B-B14F-4D97-AF65-F5344CB8AC3E}">
        <p14:creationId xmlns:p14="http://schemas.microsoft.com/office/powerpoint/2010/main" val="289338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kern="1200" dirty="0" smtClean="0">
                <a:solidFill>
                  <a:schemeClr val="tx1"/>
                </a:solidFill>
                <a:effectLst/>
                <a:latin typeface="+mn-lt"/>
                <a:ea typeface="+mn-ea"/>
                <a:cs typeface="+mn-cs"/>
              </a:rPr>
              <a:t>Corman Park is home to all manner of services that make it the ideal place to </a:t>
            </a:r>
            <a:r>
              <a:rPr lang="en-CA" sz="1400" kern="1200" dirty="0" smtClean="0">
                <a:solidFill>
                  <a:schemeClr val="tx1"/>
                </a:solidFill>
                <a:effectLst/>
                <a:latin typeface="+mn-lt"/>
                <a:ea typeface="+mn-ea"/>
                <a:cs typeface="+mn-cs"/>
              </a:rPr>
              <a:t>enjoy a little bit of the country experience</a:t>
            </a:r>
            <a:r>
              <a:rPr lang="en-US" sz="1400" kern="1200" dirty="0" smtClean="0">
                <a:solidFill>
                  <a:schemeClr val="tx1"/>
                </a:solidFill>
                <a:effectLst/>
                <a:latin typeface="+mn-lt"/>
                <a:ea typeface="+mn-ea"/>
                <a:cs typeface="+mn-cs"/>
              </a:rPr>
              <a:t>, including but not limited to 4 golf courses, 2 race tracks, Wanuskewin</a:t>
            </a:r>
            <a:r>
              <a:rPr lang="en-US" sz="1400" kern="1200" baseline="0" dirty="0" smtClean="0">
                <a:solidFill>
                  <a:schemeClr val="tx1"/>
                </a:solidFill>
                <a:effectLst/>
                <a:latin typeface="+mn-lt"/>
                <a:ea typeface="+mn-ea"/>
                <a:cs typeface="+mn-cs"/>
              </a:rPr>
              <a:t> Heritage Park, Cranberry Flats &amp; Beaver Creek recreational sites</a:t>
            </a:r>
            <a:r>
              <a:rPr lang="en-US" sz="1400" kern="1200" dirty="0" smtClean="0">
                <a:solidFill>
                  <a:schemeClr val="tx1"/>
                </a:solidFill>
                <a:effectLst/>
                <a:latin typeface="+mn-lt"/>
                <a:ea typeface="+mn-ea"/>
                <a:cs typeface="+mn-cs"/>
              </a:rPr>
              <a:t>, </a:t>
            </a:r>
            <a:r>
              <a:rPr lang="en-CA" sz="1400" kern="1200" dirty="0" smtClean="0">
                <a:solidFill>
                  <a:schemeClr val="tx1"/>
                </a:solidFill>
                <a:effectLst/>
                <a:latin typeface="+mn-lt"/>
                <a:ea typeface="+mn-ea"/>
                <a:cs typeface="+mn-cs"/>
              </a:rPr>
              <a:t>restaurant</a:t>
            </a:r>
            <a:r>
              <a:rPr lang="en-CA" sz="1400" kern="1200" baseline="0" dirty="0" smtClean="0">
                <a:solidFill>
                  <a:schemeClr val="tx1"/>
                </a:solidFill>
                <a:effectLst/>
                <a:latin typeface="+mn-lt"/>
                <a:ea typeface="+mn-ea"/>
                <a:cs typeface="+mn-cs"/>
              </a:rPr>
              <a:t>s, sporting </a:t>
            </a:r>
            <a:r>
              <a:rPr lang="en-US" sz="1400" kern="1200" dirty="0" smtClean="0">
                <a:solidFill>
                  <a:schemeClr val="tx1"/>
                </a:solidFill>
                <a:effectLst/>
                <a:latin typeface="+mn-lt"/>
                <a:ea typeface="+mn-ea"/>
                <a:cs typeface="+mn-cs"/>
              </a:rPr>
              <a:t>arenas, hotels, riding stables, vacation farms and numerous other facilities.</a:t>
            </a:r>
          </a:p>
        </p:txBody>
      </p:sp>
      <p:sp>
        <p:nvSpPr>
          <p:cNvPr id="4" name="Slide Number Placeholder 3"/>
          <p:cNvSpPr>
            <a:spLocks noGrp="1"/>
          </p:cNvSpPr>
          <p:nvPr>
            <p:ph type="sldNum" sz="quarter" idx="10"/>
          </p:nvPr>
        </p:nvSpPr>
        <p:spPr/>
        <p:txBody>
          <a:bodyPr/>
          <a:lstStyle/>
          <a:p>
            <a:fld id="{8446C4F1-73A5-4D6D-853C-9E0AF10BCE62}" type="slidenum">
              <a:rPr lang="en-US" smtClean="0"/>
              <a:pPr/>
              <a:t>16</a:t>
            </a:fld>
            <a:endParaRPr lang="en-US"/>
          </a:p>
        </p:txBody>
      </p:sp>
    </p:spTree>
    <p:extLst>
      <p:ext uri="{BB962C8B-B14F-4D97-AF65-F5344CB8AC3E}">
        <p14:creationId xmlns:p14="http://schemas.microsoft.com/office/powerpoint/2010/main" val="331984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17</a:t>
            </a:fld>
            <a:endParaRPr lang="en-CA"/>
          </a:p>
        </p:txBody>
      </p:sp>
    </p:spTree>
    <p:extLst>
      <p:ext uri="{BB962C8B-B14F-4D97-AF65-F5344CB8AC3E}">
        <p14:creationId xmlns:p14="http://schemas.microsoft.com/office/powerpoint/2010/main" val="1658659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18</a:t>
            </a:fld>
            <a:endParaRPr lang="en-CA"/>
          </a:p>
        </p:txBody>
      </p:sp>
    </p:spTree>
    <p:extLst>
      <p:ext uri="{BB962C8B-B14F-4D97-AF65-F5344CB8AC3E}">
        <p14:creationId xmlns:p14="http://schemas.microsoft.com/office/powerpoint/2010/main" val="153936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kern="1200" baseline="0" dirty="0" smtClean="0">
                <a:solidFill>
                  <a:schemeClr val="tx1"/>
                </a:solidFill>
                <a:effectLst/>
                <a:latin typeface="+mn-lt"/>
                <a:ea typeface="+mn-ea"/>
                <a:cs typeface="+mn-cs"/>
              </a:rPr>
              <a:t>Driving </a:t>
            </a:r>
            <a:r>
              <a:rPr lang="en-CA" sz="1800" kern="1200" dirty="0" smtClean="0">
                <a:solidFill>
                  <a:schemeClr val="tx1"/>
                </a:solidFill>
                <a:effectLst/>
                <a:latin typeface="+mn-lt"/>
                <a:ea typeface="+mn-ea"/>
                <a:cs typeface="+mn-cs"/>
              </a:rPr>
              <a:t>out Valley Road you will encounter a number of businesses including a dog kennel, Tuff Turf sod farm, newly opened Black Fox Spirits distillery, numerous greenhouses and market gardens, a mini golf/pitch and putt, Strawberry Ranch, corn maze,</a:t>
            </a:r>
            <a:r>
              <a:rPr lang="en-CA" sz="1800" kern="1200" baseline="0" dirty="0" smtClean="0">
                <a:solidFill>
                  <a:schemeClr val="tx1"/>
                </a:solidFill>
                <a:effectLst/>
                <a:latin typeface="+mn-lt"/>
                <a:ea typeface="+mn-ea"/>
                <a:cs typeface="+mn-cs"/>
              </a:rPr>
              <a:t> </a:t>
            </a:r>
            <a:r>
              <a:rPr lang="en-CA" sz="1800" kern="1200" dirty="0" smtClean="0">
                <a:solidFill>
                  <a:schemeClr val="tx1"/>
                </a:solidFill>
                <a:effectLst/>
                <a:latin typeface="+mn-lt"/>
                <a:ea typeface="+mn-ea"/>
                <a:cs typeface="+mn-cs"/>
              </a:rPr>
              <a:t>driving range, and 9 hole par 3 golf course. </a:t>
            </a:r>
            <a:endParaRPr lang="en-US" sz="1800" dirty="0"/>
          </a:p>
        </p:txBody>
      </p:sp>
      <p:sp>
        <p:nvSpPr>
          <p:cNvPr id="4" name="Slide Number Placeholder 3"/>
          <p:cNvSpPr>
            <a:spLocks noGrp="1"/>
          </p:cNvSpPr>
          <p:nvPr>
            <p:ph type="sldNum" sz="quarter" idx="10"/>
          </p:nvPr>
        </p:nvSpPr>
        <p:spPr/>
        <p:txBody>
          <a:bodyPr/>
          <a:lstStyle/>
          <a:p>
            <a:fld id="{8446C4F1-73A5-4D6D-853C-9E0AF10BCE62}" type="slidenum">
              <a:rPr lang="en-US" smtClean="0"/>
              <a:pPr/>
              <a:t>19</a:t>
            </a:fld>
            <a:endParaRPr lang="en-US"/>
          </a:p>
        </p:txBody>
      </p:sp>
    </p:spTree>
    <p:extLst>
      <p:ext uri="{BB962C8B-B14F-4D97-AF65-F5344CB8AC3E}">
        <p14:creationId xmlns:p14="http://schemas.microsoft.com/office/powerpoint/2010/main" val="379039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a:t>
            </a:fld>
            <a:endParaRPr lang="en-CA"/>
          </a:p>
        </p:txBody>
      </p:sp>
    </p:spTree>
    <p:extLst>
      <p:ext uri="{BB962C8B-B14F-4D97-AF65-F5344CB8AC3E}">
        <p14:creationId xmlns:p14="http://schemas.microsoft.com/office/powerpoint/2010/main" val="2650410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kern="1200" dirty="0" smtClean="0">
                <a:solidFill>
                  <a:schemeClr val="tx1"/>
                </a:solidFill>
                <a:effectLst/>
                <a:latin typeface="+mn-lt"/>
                <a:ea typeface="+mn-ea"/>
                <a:cs typeface="+mn-cs"/>
              </a:rPr>
              <a:t>Near</a:t>
            </a:r>
            <a:r>
              <a:rPr lang="en-CA" sz="1800" kern="1200" baseline="0" dirty="0" smtClean="0">
                <a:solidFill>
                  <a:schemeClr val="tx1"/>
                </a:solidFill>
                <a:effectLst/>
                <a:latin typeface="+mn-lt"/>
                <a:ea typeface="+mn-ea"/>
                <a:cs typeface="+mn-cs"/>
              </a:rPr>
              <a:t> the southern edge along the bend in the river is the </a:t>
            </a:r>
            <a:r>
              <a:rPr lang="en-CA" sz="1800" kern="1200" dirty="0" smtClean="0">
                <a:solidFill>
                  <a:schemeClr val="tx1"/>
                </a:solidFill>
                <a:effectLst/>
                <a:latin typeface="+mn-lt"/>
                <a:ea typeface="+mn-ea"/>
                <a:cs typeface="+mn-cs"/>
              </a:rPr>
              <a:t>Moon Lake Berry U Pick, Berry Barn, Moon Lake Golf Course and Lakeshore Tree Farm.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8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800" kern="1200" dirty="0" smtClean="0">
                <a:solidFill>
                  <a:schemeClr val="tx1"/>
                </a:solidFill>
                <a:effectLst/>
                <a:latin typeface="+mn-lt"/>
                <a:ea typeface="+mn-ea"/>
                <a:cs typeface="+mn-cs"/>
              </a:rPr>
              <a:t>Please</a:t>
            </a:r>
            <a:r>
              <a:rPr lang="en-CA" sz="1800" kern="1200" baseline="0" dirty="0" smtClean="0">
                <a:solidFill>
                  <a:schemeClr val="tx1"/>
                </a:solidFill>
                <a:effectLst/>
                <a:latin typeface="+mn-lt"/>
                <a:ea typeface="+mn-ea"/>
                <a:cs typeface="+mn-cs"/>
              </a:rPr>
              <a:t> be sure to take your friends and family out to this amazing amenity area in Corman Park!</a:t>
            </a:r>
            <a:endParaRPr lang="en-US" sz="1800" dirty="0"/>
          </a:p>
        </p:txBody>
      </p:sp>
      <p:sp>
        <p:nvSpPr>
          <p:cNvPr id="4" name="Slide Number Placeholder 3"/>
          <p:cNvSpPr>
            <a:spLocks noGrp="1"/>
          </p:cNvSpPr>
          <p:nvPr>
            <p:ph type="sldNum" sz="quarter" idx="10"/>
          </p:nvPr>
        </p:nvSpPr>
        <p:spPr/>
        <p:txBody>
          <a:bodyPr/>
          <a:lstStyle/>
          <a:p>
            <a:fld id="{8446C4F1-73A5-4D6D-853C-9E0AF10BCE62}" type="slidenum">
              <a:rPr lang="en-US" smtClean="0"/>
              <a:pPr/>
              <a:t>20</a:t>
            </a:fld>
            <a:endParaRPr lang="en-US"/>
          </a:p>
        </p:txBody>
      </p:sp>
    </p:spTree>
    <p:extLst>
      <p:ext uri="{BB962C8B-B14F-4D97-AF65-F5344CB8AC3E}">
        <p14:creationId xmlns:p14="http://schemas.microsoft.com/office/powerpoint/2010/main" val="449132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Year in Review text</a:t>
            </a:r>
            <a:endParaRPr lang="en-US" sz="2800" dirty="0"/>
          </a:p>
        </p:txBody>
      </p:sp>
      <p:sp>
        <p:nvSpPr>
          <p:cNvPr id="4" name="Slide Number Placeholder 3"/>
          <p:cNvSpPr>
            <a:spLocks noGrp="1"/>
          </p:cNvSpPr>
          <p:nvPr>
            <p:ph type="sldNum" sz="quarter" idx="10"/>
          </p:nvPr>
        </p:nvSpPr>
        <p:spPr/>
        <p:txBody>
          <a:bodyPr/>
          <a:lstStyle/>
          <a:p>
            <a:fld id="{BA082764-4D1C-4793-99DE-692F3A66A1D1}" type="slidenum">
              <a:rPr lang="en-US" smtClean="0"/>
              <a:pPr/>
              <a:t>21</a:t>
            </a:fld>
            <a:endParaRPr lang="en-US"/>
          </a:p>
        </p:txBody>
      </p:sp>
    </p:spTree>
    <p:extLst>
      <p:ext uri="{BB962C8B-B14F-4D97-AF65-F5344CB8AC3E}">
        <p14:creationId xmlns:p14="http://schemas.microsoft.com/office/powerpoint/2010/main" val="2883568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kern="1200" dirty="0" smtClean="0">
                <a:solidFill>
                  <a:schemeClr val="tx1"/>
                </a:solidFill>
                <a:effectLst/>
                <a:latin typeface="+mn-lt"/>
                <a:ea typeface="+mn-ea"/>
                <a:cs typeface="+mn-cs"/>
              </a:rPr>
              <a:t>Corman Park prides itself in being “Open for Business”, with our Council allowing for development as the market dictates, while still ensuring that development is completed in a timely, sustainable manner. We work diligently to ensure that all land use documents, including zoning bylaws, future land use maps, and other policies are up to date and allow for the most efficient uses of land and for investors to feel confident moving into the municipality.</a:t>
            </a:r>
            <a:endParaRPr lang="en-CA"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I am very proud to be Reeve, and represent the</a:t>
            </a:r>
            <a:r>
              <a:rPr lang="en-US" sz="1600" kern="1200" baseline="0" dirty="0" smtClean="0">
                <a:solidFill>
                  <a:schemeClr val="tx1"/>
                </a:solidFill>
                <a:effectLst/>
                <a:latin typeface="+mn-lt"/>
                <a:ea typeface="+mn-ea"/>
                <a:cs typeface="+mn-cs"/>
              </a:rPr>
              <a:t> ratepayers and residents of </a:t>
            </a:r>
            <a:r>
              <a:rPr lang="en-US" sz="1600" kern="1200" dirty="0" smtClean="0">
                <a:solidFill>
                  <a:schemeClr val="tx1"/>
                </a:solidFill>
                <a:effectLst/>
                <a:latin typeface="+mn-lt"/>
                <a:ea typeface="+mn-ea"/>
                <a:cs typeface="+mn-cs"/>
              </a:rPr>
              <a:t>Corman Park for another term as we continue to grow and prosper as a leader within western Canada. Thank you!</a:t>
            </a:r>
            <a:endParaRPr lang="en-CA"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endParaRPr lang="en-CA" sz="1600" kern="1200" dirty="0" smtClean="0">
              <a:solidFill>
                <a:schemeClr val="tx1"/>
              </a:solidFill>
              <a:effectLst/>
              <a:latin typeface="+mn-lt"/>
              <a:ea typeface="+mn-ea"/>
              <a:cs typeface="+mn-cs"/>
            </a:endParaRPr>
          </a:p>
          <a:p>
            <a:endParaRPr lang="en-CA" sz="1600" dirty="0"/>
          </a:p>
        </p:txBody>
      </p:sp>
      <p:sp>
        <p:nvSpPr>
          <p:cNvPr id="4" name="Slide Number Placeholder 3"/>
          <p:cNvSpPr>
            <a:spLocks noGrp="1"/>
          </p:cNvSpPr>
          <p:nvPr>
            <p:ph type="sldNum" sz="quarter" idx="10"/>
          </p:nvPr>
        </p:nvSpPr>
        <p:spPr/>
        <p:txBody>
          <a:bodyPr/>
          <a:lstStyle/>
          <a:p>
            <a:fld id="{8446C4F1-73A5-4D6D-853C-9E0AF10BCE62}" type="slidenum">
              <a:rPr lang="en-US" smtClean="0"/>
              <a:pPr/>
              <a:t>22</a:t>
            </a:fld>
            <a:endParaRPr lang="en-US"/>
          </a:p>
        </p:txBody>
      </p:sp>
    </p:spTree>
    <p:extLst>
      <p:ext uri="{BB962C8B-B14F-4D97-AF65-F5344CB8AC3E}">
        <p14:creationId xmlns:p14="http://schemas.microsoft.com/office/powerpoint/2010/main" val="3439553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23</a:t>
            </a:fld>
            <a:endParaRPr lang="en-CA"/>
          </a:p>
        </p:txBody>
      </p:sp>
    </p:spTree>
    <p:extLst>
      <p:ext uri="{BB962C8B-B14F-4D97-AF65-F5344CB8AC3E}">
        <p14:creationId xmlns:p14="http://schemas.microsoft.com/office/powerpoint/2010/main" val="1137423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24</a:t>
            </a:fld>
            <a:endParaRPr lang="en-CA"/>
          </a:p>
        </p:txBody>
      </p:sp>
    </p:spTree>
    <p:extLst>
      <p:ext uri="{BB962C8B-B14F-4D97-AF65-F5344CB8AC3E}">
        <p14:creationId xmlns:p14="http://schemas.microsoft.com/office/powerpoint/2010/main" val="2772884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25</a:t>
            </a:fld>
            <a:endParaRPr lang="en-CA"/>
          </a:p>
        </p:txBody>
      </p:sp>
    </p:spTree>
    <p:extLst>
      <p:ext uri="{BB962C8B-B14F-4D97-AF65-F5344CB8AC3E}">
        <p14:creationId xmlns:p14="http://schemas.microsoft.com/office/powerpoint/2010/main" val="3552718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26</a:t>
            </a:fld>
            <a:endParaRPr lang="en-CA"/>
          </a:p>
        </p:txBody>
      </p:sp>
    </p:spTree>
    <p:extLst>
      <p:ext uri="{BB962C8B-B14F-4D97-AF65-F5344CB8AC3E}">
        <p14:creationId xmlns:p14="http://schemas.microsoft.com/office/powerpoint/2010/main" val="4112034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27</a:t>
            </a:fld>
            <a:endParaRPr lang="en-CA"/>
          </a:p>
        </p:txBody>
      </p:sp>
    </p:spTree>
    <p:extLst>
      <p:ext uri="{BB962C8B-B14F-4D97-AF65-F5344CB8AC3E}">
        <p14:creationId xmlns:p14="http://schemas.microsoft.com/office/powerpoint/2010/main" val="3173117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28</a:t>
            </a:fld>
            <a:endParaRPr lang="en-CA"/>
          </a:p>
        </p:txBody>
      </p:sp>
    </p:spTree>
    <p:extLst>
      <p:ext uri="{BB962C8B-B14F-4D97-AF65-F5344CB8AC3E}">
        <p14:creationId xmlns:p14="http://schemas.microsoft.com/office/powerpoint/2010/main" val="112101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29</a:t>
            </a:fld>
            <a:endParaRPr lang="en-CA"/>
          </a:p>
        </p:txBody>
      </p:sp>
    </p:spTree>
    <p:extLst>
      <p:ext uri="{BB962C8B-B14F-4D97-AF65-F5344CB8AC3E}">
        <p14:creationId xmlns:p14="http://schemas.microsoft.com/office/powerpoint/2010/main" val="29102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3</a:t>
            </a:fld>
            <a:endParaRPr lang="en-CA"/>
          </a:p>
        </p:txBody>
      </p:sp>
    </p:spTree>
    <p:extLst>
      <p:ext uri="{BB962C8B-B14F-4D97-AF65-F5344CB8AC3E}">
        <p14:creationId xmlns:p14="http://schemas.microsoft.com/office/powerpoint/2010/main" val="3496716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30</a:t>
            </a:fld>
            <a:endParaRPr lang="en-CA"/>
          </a:p>
        </p:txBody>
      </p:sp>
    </p:spTree>
    <p:extLst>
      <p:ext uri="{BB962C8B-B14F-4D97-AF65-F5344CB8AC3E}">
        <p14:creationId xmlns:p14="http://schemas.microsoft.com/office/powerpoint/2010/main" val="480777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31</a:t>
            </a:fld>
            <a:endParaRPr lang="en-CA"/>
          </a:p>
        </p:txBody>
      </p:sp>
    </p:spTree>
    <p:extLst>
      <p:ext uri="{BB962C8B-B14F-4D97-AF65-F5344CB8AC3E}">
        <p14:creationId xmlns:p14="http://schemas.microsoft.com/office/powerpoint/2010/main" val="1610611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32</a:t>
            </a:fld>
            <a:endParaRPr lang="en-CA"/>
          </a:p>
        </p:txBody>
      </p:sp>
    </p:spTree>
    <p:extLst>
      <p:ext uri="{BB962C8B-B14F-4D97-AF65-F5344CB8AC3E}">
        <p14:creationId xmlns:p14="http://schemas.microsoft.com/office/powerpoint/2010/main" val="1314086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33</a:t>
            </a:fld>
            <a:endParaRPr lang="en-CA"/>
          </a:p>
        </p:txBody>
      </p:sp>
    </p:spTree>
    <p:extLst>
      <p:ext uri="{BB962C8B-B14F-4D97-AF65-F5344CB8AC3E}">
        <p14:creationId xmlns:p14="http://schemas.microsoft.com/office/powerpoint/2010/main" val="717393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RM of </a:t>
            </a:r>
            <a:r>
              <a:rPr lang="en-US" dirty="0" err="1" smtClean="0"/>
              <a:t>Corman</a:t>
            </a:r>
            <a:r>
              <a:rPr lang="en-US" dirty="0" smtClean="0"/>
              <a:t> Park is committed to re-investing</a:t>
            </a:r>
            <a:r>
              <a:rPr lang="en-US" baseline="0" dirty="0" smtClean="0"/>
              <a:t> </a:t>
            </a:r>
            <a:r>
              <a:rPr lang="en-US" dirty="0" smtClean="0"/>
              <a:t>dollars in</a:t>
            </a:r>
            <a:r>
              <a:rPr lang="en-US" baseline="0" dirty="0" smtClean="0"/>
              <a:t> </a:t>
            </a:r>
            <a:r>
              <a:rPr lang="en-US" dirty="0" smtClean="0"/>
              <a:t>the community and</a:t>
            </a:r>
            <a:r>
              <a:rPr lang="en-US" baseline="0" dirty="0" smtClean="0"/>
              <a:t> providing a high level of service to its ratepayers.  Investments are being made in renewing our capital equipment and infrastructure. </a:t>
            </a:r>
          </a:p>
          <a:p>
            <a:endParaRPr lang="en-US" baseline="0" dirty="0" smtClean="0"/>
          </a:p>
          <a:p>
            <a:pPr marL="228600" indent="-228600">
              <a:buAutoNum type="arabicParenR"/>
            </a:pPr>
            <a:r>
              <a:rPr lang="en-US" baseline="0" dirty="0" smtClean="0"/>
              <a:t>Valley Road Phase 2  (900K)</a:t>
            </a:r>
          </a:p>
          <a:p>
            <a:pPr marL="228600" indent="-228600">
              <a:buAutoNum type="arabicParenR"/>
            </a:pPr>
            <a:r>
              <a:rPr lang="en-US" baseline="0" dirty="0" smtClean="0"/>
              <a:t>Casa Rio &amp; </a:t>
            </a:r>
            <a:r>
              <a:rPr lang="en-US" baseline="0" dirty="0" err="1" smtClean="0"/>
              <a:t>Ceda</a:t>
            </a:r>
            <a:r>
              <a:rPr lang="en-US" baseline="0" dirty="0" smtClean="0"/>
              <a:t> Villa </a:t>
            </a:r>
            <a:r>
              <a:rPr lang="en-US" baseline="0" dirty="0" err="1" smtClean="0"/>
              <a:t>Fibre</a:t>
            </a:r>
            <a:r>
              <a:rPr lang="en-US" baseline="0" dirty="0" smtClean="0"/>
              <a:t> Optic Upgrades  (390K)</a:t>
            </a:r>
          </a:p>
          <a:p>
            <a:pPr marL="228600" indent="-228600">
              <a:buAutoNum type="arabicParenR"/>
            </a:pPr>
            <a:r>
              <a:rPr lang="en-US" baseline="0" dirty="0" smtClean="0"/>
              <a:t>3 New Graders  (1 Million)</a:t>
            </a:r>
          </a:p>
          <a:p>
            <a:endParaRPr lang="en-US" baseline="0"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34</a:t>
            </a:fld>
            <a:endParaRPr lang="en-CA"/>
          </a:p>
        </p:txBody>
      </p:sp>
    </p:spTree>
    <p:extLst>
      <p:ext uri="{BB962C8B-B14F-4D97-AF65-F5344CB8AC3E}">
        <p14:creationId xmlns:p14="http://schemas.microsoft.com/office/powerpoint/2010/main" val="2686186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total operations budget is approximately $14 Million.  </a:t>
            </a:r>
          </a:p>
          <a:p>
            <a:endParaRPr lang="en-US" baseline="0" dirty="0" smtClean="0"/>
          </a:p>
          <a:p>
            <a:r>
              <a:rPr lang="en-US" baseline="0" dirty="0" smtClean="0"/>
              <a:t>The RM also collects approximately $12M in education property taxes which is distributed to the Prairie Spirit and St. Paul’s School Divisions.  </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35</a:t>
            </a:fld>
            <a:endParaRPr lang="en-CA"/>
          </a:p>
        </p:txBody>
      </p:sp>
    </p:spTree>
    <p:extLst>
      <p:ext uri="{BB962C8B-B14F-4D97-AF65-F5344CB8AC3E}">
        <p14:creationId xmlns:p14="http://schemas.microsoft.com/office/powerpoint/2010/main" val="1620753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$2.63</a:t>
            </a:r>
            <a:r>
              <a:rPr lang="en-US" baseline="0" dirty="0" smtClean="0"/>
              <a:t>M Increase in Capital Investment from 2017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36</a:t>
            </a:fld>
            <a:endParaRPr lang="en-CA"/>
          </a:p>
        </p:txBody>
      </p:sp>
    </p:spTree>
    <p:extLst>
      <p:ext uri="{BB962C8B-B14F-4D97-AF65-F5344CB8AC3E}">
        <p14:creationId xmlns:p14="http://schemas.microsoft.com/office/powerpoint/2010/main" val="230015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- 2018 was a non-revaluation year for assessment, values for the majority of properties did not change </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000" dirty="0" smtClean="0"/>
              <a:t>Uniform</a:t>
            </a:r>
            <a:r>
              <a:rPr lang="en-US" sz="1000" baseline="0" dirty="0" smtClean="0"/>
              <a:t> </a:t>
            </a:r>
            <a:r>
              <a:rPr lang="en-US" sz="1000" dirty="0" smtClean="0"/>
              <a:t>Mill Rate was 4.75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000" dirty="0" smtClean="0"/>
              <a:t>Mill Rate Factor</a:t>
            </a:r>
            <a:r>
              <a:rPr lang="en-US" sz="1000" baseline="0" dirty="0" smtClean="0"/>
              <a:t> for AG Increased from 1.30 to 1.40 </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   The</a:t>
            </a:r>
            <a:r>
              <a:rPr lang="en-US" sz="1000" baseline="0" dirty="0" smtClean="0"/>
              <a:t> Average Tax Increase was 3.26%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 RM</a:t>
            </a:r>
            <a:r>
              <a:rPr lang="en-US" sz="1000" baseline="0" dirty="0" smtClean="0"/>
              <a:t> had 69 Appeals in 2018, much lower then the 140 appeals received in 2017 revaluation year;   </a:t>
            </a:r>
            <a:endParaRPr lang="en-US" sz="1000" dirty="0" smtClean="0"/>
          </a:p>
          <a:p>
            <a:endParaRPr lang="en-US" sz="1000" dirty="0" smtClean="0"/>
          </a:p>
          <a:p>
            <a:r>
              <a:rPr lang="en-US" sz="900" dirty="0" smtClean="0"/>
              <a:t>- Currently</a:t>
            </a:r>
            <a:r>
              <a:rPr lang="en-US" sz="900" baseline="0" dirty="0" smtClean="0"/>
              <a:t> 332 applicants on TIPPS, convenient and easy method of payment; forms are available on our website  </a:t>
            </a:r>
            <a:endParaRPr lang="en-US" sz="900"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37</a:t>
            </a:fld>
            <a:endParaRPr lang="en-CA"/>
          </a:p>
        </p:txBody>
      </p:sp>
    </p:spTree>
    <p:extLst>
      <p:ext uri="{BB962C8B-B14F-4D97-AF65-F5344CB8AC3E}">
        <p14:creationId xmlns:p14="http://schemas.microsoft.com/office/powerpoint/2010/main" val="1632426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38</a:t>
            </a:fld>
            <a:endParaRPr lang="en-CA"/>
          </a:p>
        </p:txBody>
      </p:sp>
    </p:spTree>
    <p:extLst>
      <p:ext uri="{BB962C8B-B14F-4D97-AF65-F5344CB8AC3E}">
        <p14:creationId xmlns:p14="http://schemas.microsoft.com/office/powerpoint/2010/main" val="1679852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Over the years administration and Council have made it a priority to improve the financial health of the RM.  Reserves have increased from 2.82 Million to approximately 12.9 Million. These funds will assist the RM in achieving its long term goals. </a:t>
            </a:r>
          </a:p>
          <a:p>
            <a:r>
              <a:rPr lang="en-CA" baseline="0" dirty="0" smtClean="0"/>
              <a:t>Example: execution of 10 year capital plan     </a:t>
            </a:r>
            <a:endParaRPr lang="en-CA"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39</a:t>
            </a:fld>
            <a:endParaRPr lang="en-CA"/>
          </a:p>
        </p:txBody>
      </p:sp>
    </p:spTree>
    <p:extLst>
      <p:ext uri="{BB962C8B-B14F-4D97-AF65-F5344CB8AC3E}">
        <p14:creationId xmlns:p14="http://schemas.microsoft.com/office/powerpoint/2010/main" val="375183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4</a:t>
            </a:fld>
            <a:endParaRPr lang="en-CA"/>
          </a:p>
        </p:txBody>
      </p:sp>
    </p:spTree>
    <p:extLst>
      <p:ext uri="{BB962C8B-B14F-4D97-AF65-F5344CB8AC3E}">
        <p14:creationId xmlns:p14="http://schemas.microsoft.com/office/powerpoint/2010/main" val="2923018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 Alternative revenue</a:t>
            </a:r>
            <a:r>
              <a:rPr lang="en-US" baseline="0" dirty="0" smtClean="0"/>
              <a:t> sources include provincial and federal grant programs (Canada Building Fund, Waste Water Initiative Program) </a:t>
            </a:r>
          </a:p>
          <a:p>
            <a:endParaRPr lang="en-US" baseline="0"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40</a:t>
            </a:fld>
            <a:endParaRPr lang="en-CA"/>
          </a:p>
        </p:txBody>
      </p:sp>
    </p:spTree>
    <p:extLst>
      <p:ext uri="{BB962C8B-B14F-4D97-AF65-F5344CB8AC3E}">
        <p14:creationId xmlns:p14="http://schemas.microsoft.com/office/powerpoint/2010/main" val="1679852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41</a:t>
            </a:fld>
            <a:endParaRPr lang="en-CA"/>
          </a:p>
        </p:txBody>
      </p:sp>
    </p:spTree>
    <p:extLst>
      <p:ext uri="{BB962C8B-B14F-4D97-AF65-F5344CB8AC3E}">
        <p14:creationId xmlns:p14="http://schemas.microsoft.com/office/powerpoint/2010/main" val="2591559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42</a:t>
            </a:fld>
            <a:endParaRPr lang="en-CA"/>
          </a:p>
        </p:txBody>
      </p:sp>
    </p:spTree>
    <p:extLst>
      <p:ext uri="{BB962C8B-B14F-4D97-AF65-F5344CB8AC3E}">
        <p14:creationId xmlns:p14="http://schemas.microsoft.com/office/powerpoint/2010/main" val="1507832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43</a:t>
            </a:fld>
            <a:endParaRPr lang="en-CA"/>
          </a:p>
        </p:txBody>
      </p:sp>
    </p:spTree>
    <p:extLst>
      <p:ext uri="{BB962C8B-B14F-4D97-AF65-F5344CB8AC3E}">
        <p14:creationId xmlns:p14="http://schemas.microsoft.com/office/powerpoint/2010/main" val="2463008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44</a:t>
            </a:fld>
            <a:endParaRPr lang="en-CA"/>
          </a:p>
        </p:txBody>
      </p:sp>
    </p:spTree>
    <p:extLst>
      <p:ext uri="{BB962C8B-B14F-4D97-AF65-F5344CB8AC3E}">
        <p14:creationId xmlns:p14="http://schemas.microsoft.com/office/powerpoint/2010/main" val="3531425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Overview</a:t>
            </a:r>
          </a:p>
          <a:p>
            <a:endParaRPr lang="en-US" dirty="0" smtClean="0"/>
          </a:p>
          <a:p>
            <a:r>
              <a:rPr lang="en-US" dirty="0" smtClean="0"/>
              <a:t>There are a </a:t>
            </a:r>
            <a:r>
              <a:rPr lang="en-US" dirty="0" err="1" smtClean="0"/>
              <a:t>totoal</a:t>
            </a:r>
            <a:r>
              <a:rPr lang="en-US" dirty="0" smtClean="0"/>
              <a:t> of 1,030 Miles of Roadway within</a:t>
            </a:r>
            <a:r>
              <a:rPr lang="en-US" baseline="0" dirty="0" smtClean="0"/>
              <a:t> the RM</a:t>
            </a:r>
            <a:endParaRPr lang="en-US" dirty="0" smtClean="0"/>
          </a:p>
          <a:p>
            <a:pPr marL="630936" lvl="2" indent="0">
              <a:buNone/>
            </a:pPr>
            <a:r>
              <a:rPr lang="en-US" dirty="0" smtClean="0"/>
              <a:t>138 miles of these roads are hard surfaced (chip sealed or pavement)</a:t>
            </a:r>
          </a:p>
          <a:p>
            <a:pPr marL="630936" lvl="2" indent="0">
              <a:buNone/>
            </a:pPr>
            <a:r>
              <a:rPr lang="en-US" dirty="0" smtClean="0"/>
              <a:t>The</a:t>
            </a:r>
            <a:r>
              <a:rPr lang="en-US" baseline="0" dirty="0" smtClean="0"/>
              <a:t> remaining </a:t>
            </a:r>
            <a:r>
              <a:rPr lang="en-US" dirty="0" smtClean="0"/>
              <a:t>892 miles are</a:t>
            </a:r>
            <a:r>
              <a:rPr lang="en-US" baseline="0" dirty="0" smtClean="0"/>
              <a:t> gravel roads.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45</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Road Maintenance</a:t>
            </a:r>
          </a:p>
          <a:p>
            <a:endParaRPr lang="en-US" dirty="0" smtClean="0"/>
          </a:p>
          <a:p>
            <a:r>
              <a:rPr lang="en-US" dirty="0" smtClean="0"/>
              <a:t>There are 12 Grader zones following a 9 to 13 day rotation depending on weather</a:t>
            </a:r>
          </a:p>
          <a:p>
            <a:endParaRPr lang="en-US" dirty="0" smtClean="0"/>
          </a:p>
          <a:p>
            <a:r>
              <a:rPr lang="en-US" dirty="0" smtClean="0"/>
              <a:t>Crack Filling &amp; Sealing</a:t>
            </a:r>
          </a:p>
          <a:p>
            <a:pPr lvl="1"/>
            <a:r>
              <a:rPr lang="en-US" dirty="0" smtClean="0"/>
              <a:t>Preventative maintenance on hard surface roads</a:t>
            </a:r>
          </a:p>
          <a:p>
            <a:pPr lvl="1"/>
            <a:endParaRPr lang="en-US" dirty="0" smtClean="0"/>
          </a:p>
          <a:p>
            <a:r>
              <a:rPr lang="en-US" dirty="0" smtClean="0"/>
              <a:t>500 </a:t>
            </a:r>
            <a:r>
              <a:rPr lang="en-US" dirty="0" err="1" smtClean="0"/>
              <a:t>Tonnes</a:t>
            </a:r>
            <a:r>
              <a:rPr lang="en-US" dirty="0" smtClean="0"/>
              <a:t> of Asphalt Patching Completed</a:t>
            </a:r>
            <a:endParaRPr lang="en-US" dirty="0"/>
          </a:p>
          <a:p>
            <a:r>
              <a:rPr lang="en-US" dirty="0" smtClean="0"/>
              <a:t>Levelling</a:t>
            </a:r>
            <a:r>
              <a:rPr lang="en-US" baseline="0" dirty="0" smtClean="0"/>
              <a:t> Courses done on section(s) of </a:t>
            </a:r>
            <a:r>
              <a:rPr lang="en-US" baseline="0" dirty="0" err="1" smtClean="0"/>
              <a:t>Blumenheim</a:t>
            </a:r>
            <a:r>
              <a:rPr lang="en-US" baseline="0" dirty="0" smtClean="0"/>
              <a:t> and </a:t>
            </a:r>
            <a:r>
              <a:rPr lang="en-US" baseline="0" dirty="0" err="1" smtClean="0"/>
              <a:t>Rge</a:t>
            </a:r>
            <a:r>
              <a:rPr lang="en-US" baseline="0" dirty="0" smtClean="0"/>
              <a:t> Rd 3041 south of Hidden Ridge Estates</a:t>
            </a:r>
            <a:endParaRPr lang="en-US"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46</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Gravel Program</a:t>
            </a:r>
          </a:p>
          <a:p>
            <a:endParaRPr lang="en-US" b="1" dirty="0" smtClean="0"/>
          </a:p>
          <a:p>
            <a:r>
              <a:rPr lang="en-US" b="1" dirty="0" smtClean="0"/>
              <a:t>Three Year Rotation</a:t>
            </a:r>
          </a:p>
          <a:p>
            <a:pPr lvl="1"/>
            <a:r>
              <a:rPr lang="en-US" dirty="0" smtClean="0"/>
              <a:t>42,000 yd3 of gravel applied in the 2018 gravel program</a:t>
            </a:r>
          </a:p>
          <a:p>
            <a:pPr lvl="1"/>
            <a:r>
              <a:rPr lang="en-US" dirty="0" smtClean="0"/>
              <a:t>5,000 yd3 of gravel applied to road construction and additional projects</a:t>
            </a:r>
          </a:p>
          <a:p>
            <a:pPr lvl="1"/>
            <a:endParaRPr lang="en-US" dirty="0" smtClean="0"/>
          </a:p>
          <a:p>
            <a:r>
              <a:rPr lang="en-US" b="1" dirty="0" smtClean="0"/>
              <a:t>375 Miles of Road Received Gravel in 2018</a:t>
            </a:r>
          </a:p>
        </p:txBody>
      </p:sp>
      <p:sp>
        <p:nvSpPr>
          <p:cNvPr id="4" name="Slide Number Placeholder 3"/>
          <p:cNvSpPr>
            <a:spLocks noGrp="1"/>
          </p:cNvSpPr>
          <p:nvPr>
            <p:ph type="sldNum" sz="quarter" idx="10"/>
          </p:nvPr>
        </p:nvSpPr>
        <p:spPr/>
        <p:txBody>
          <a:bodyPr/>
          <a:lstStyle/>
          <a:p>
            <a:fld id="{CBB43AF9-B2B7-4EB3-95CA-FA8747140CB4}" type="slidenum">
              <a:rPr lang="en-CA" smtClean="0"/>
              <a:pPr/>
              <a:t>47</a:t>
            </a:fld>
            <a:endParaRPr lang="en-CA"/>
          </a:p>
        </p:txBody>
      </p:sp>
    </p:spTree>
    <p:extLst>
      <p:ext uri="{BB962C8B-B14F-4D97-AF65-F5344CB8AC3E}">
        <p14:creationId xmlns:p14="http://schemas.microsoft.com/office/powerpoint/2010/main" val="3834125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Gravel</a:t>
            </a:r>
            <a:r>
              <a:rPr lang="en-US" b="1" baseline="0" dirty="0" smtClean="0"/>
              <a:t> Road Construction</a:t>
            </a:r>
            <a:endParaRPr lang="en-US" b="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2018</a:t>
            </a:r>
            <a:r>
              <a:rPr lang="en-US" baseline="0" dirty="0" smtClean="0"/>
              <a:t> was a strong construction season largely based on the dry weather.</a:t>
            </a:r>
            <a:endParaRPr lang="en-US" dirty="0" smtClean="0"/>
          </a:p>
          <a:p>
            <a:endParaRPr lang="en-US" dirty="0" smtClean="0"/>
          </a:p>
          <a:p>
            <a:r>
              <a:rPr lang="en-US" b="1" dirty="0" smtClean="0"/>
              <a:t>In</a:t>
            </a:r>
            <a:r>
              <a:rPr lang="en-US" b="1" baseline="0" dirty="0" smtClean="0"/>
              <a:t> House</a:t>
            </a:r>
          </a:p>
          <a:p>
            <a:endParaRPr lang="en-US" baseline="0" dirty="0" smtClean="0"/>
          </a:p>
          <a:p>
            <a:r>
              <a:rPr lang="en-US" baseline="0" dirty="0" smtClean="0"/>
              <a:t>3.5 miles of road constructed</a:t>
            </a:r>
          </a:p>
          <a:p>
            <a:endParaRPr lang="en-US" baseline="0" dirty="0" smtClean="0"/>
          </a:p>
          <a:p>
            <a:r>
              <a:rPr lang="en-US" b="1" baseline="0" dirty="0" smtClean="0"/>
              <a:t>Contracted</a:t>
            </a:r>
          </a:p>
          <a:p>
            <a:endParaRPr lang="en-US" baseline="0" dirty="0" smtClean="0"/>
          </a:p>
          <a:p>
            <a:r>
              <a:rPr lang="en-US" baseline="0" dirty="0" smtClean="0"/>
              <a:t>4.7 miles of rock mulching done</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48</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Hard Surface Road Construction</a:t>
            </a:r>
          </a:p>
          <a:p>
            <a:endParaRPr lang="en-US" dirty="0" smtClean="0"/>
          </a:p>
          <a:p>
            <a:r>
              <a:rPr lang="en-US" dirty="0" smtClean="0"/>
              <a:t>Record year for work on hard</a:t>
            </a:r>
            <a:r>
              <a:rPr lang="en-US" baseline="0" dirty="0" smtClean="0"/>
              <a:t> surfaced roadways.</a:t>
            </a:r>
            <a:endParaRPr lang="en-US" dirty="0" smtClean="0"/>
          </a:p>
          <a:p>
            <a:endParaRPr lang="en-US" dirty="0" smtClean="0"/>
          </a:p>
          <a:p>
            <a:r>
              <a:rPr lang="en-US" b="1" dirty="0" smtClean="0"/>
              <a:t>In House</a:t>
            </a:r>
            <a:r>
              <a:rPr lang="en-US" b="1" baseline="0" dirty="0" smtClean="0"/>
              <a:t> </a:t>
            </a:r>
          </a:p>
          <a:p>
            <a:endParaRPr lang="en-US" baseline="0" dirty="0" smtClean="0"/>
          </a:p>
          <a:p>
            <a:r>
              <a:rPr lang="en-US" baseline="0" dirty="0" smtClean="0"/>
              <a:t>9.4 miles of roads seal coated in 2018 an increase of 30% from 2017 (7.2 miles)</a:t>
            </a:r>
          </a:p>
          <a:p>
            <a:r>
              <a:rPr lang="en-US" b="1" baseline="0" dirty="0" smtClean="0"/>
              <a:t>Contracted</a:t>
            </a:r>
            <a:r>
              <a:rPr lang="en-US" baseline="0" dirty="0" smtClean="0"/>
              <a:t> </a:t>
            </a:r>
          </a:p>
          <a:p>
            <a:endParaRPr lang="en-US" b="0" baseline="0" dirty="0" smtClean="0"/>
          </a:p>
          <a:p>
            <a:r>
              <a:rPr lang="en-US" b="0" baseline="0" dirty="0" smtClean="0"/>
              <a:t>6.6 Miles of roads resurfaced, nearly double from the 3.4 Miles of roads resurfaced in 2017</a:t>
            </a:r>
          </a:p>
          <a:p>
            <a:r>
              <a:rPr lang="en-US" b="0" baseline="0" dirty="0" smtClean="0"/>
              <a:t>&lt;&gt;3.3 miles on Valley Road</a:t>
            </a:r>
          </a:p>
          <a:p>
            <a:r>
              <a:rPr lang="en-US" b="0" baseline="0" dirty="0" smtClean="0"/>
              <a:t>&lt;&gt;1.0 miles on </a:t>
            </a:r>
            <a:r>
              <a:rPr lang="en-US" b="0" baseline="0" dirty="0" err="1" smtClean="0"/>
              <a:t>Rge</a:t>
            </a:r>
            <a:r>
              <a:rPr lang="en-US" b="0" baseline="0" dirty="0" smtClean="0"/>
              <a:t> Rd 3050 by </a:t>
            </a:r>
            <a:r>
              <a:rPr lang="en-US" b="0" baseline="0" dirty="0" err="1" smtClean="0"/>
              <a:t>Nuehorst</a:t>
            </a:r>
            <a:r>
              <a:rPr lang="en-US" b="0" baseline="0" dirty="0" smtClean="0"/>
              <a:t> </a:t>
            </a:r>
          </a:p>
          <a:p>
            <a:r>
              <a:rPr lang="en-US" b="0" baseline="0" dirty="0" smtClean="0"/>
              <a:t>&lt;&gt;2.0 miles on Baker Road</a:t>
            </a:r>
          </a:p>
          <a:p>
            <a:r>
              <a:rPr lang="en-US" b="0" baseline="0" dirty="0" smtClean="0"/>
              <a:t>&lt;&gt;0.3 miles on </a:t>
            </a:r>
            <a:r>
              <a:rPr lang="en-US" b="0" baseline="0" dirty="0" err="1" smtClean="0"/>
              <a:t>Melness</a:t>
            </a:r>
            <a:r>
              <a:rPr lang="en-US" b="0" baseline="0" dirty="0" smtClean="0"/>
              <a:t> Road</a:t>
            </a:r>
            <a:endParaRPr lang="en-US" b="0"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49</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a:t>
            </a:fld>
            <a:endParaRPr lang="en-CA"/>
          </a:p>
        </p:txBody>
      </p:sp>
    </p:spTree>
    <p:extLst>
      <p:ext uri="{BB962C8B-B14F-4D97-AF65-F5344CB8AC3E}">
        <p14:creationId xmlns:p14="http://schemas.microsoft.com/office/powerpoint/2010/main" val="3787836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last phase of the Valley Road Project.</a:t>
            </a:r>
          </a:p>
          <a:p>
            <a:endParaRPr lang="en-US" baseline="0" dirty="0" smtClean="0"/>
          </a:p>
          <a:p>
            <a:r>
              <a:rPr lang="en-US" baseline="0" dirty="0" smtClean="0"/>
              <a:t>The project was completed in June of 2018</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50</a:t>
            </a:fld>
            <a:endParaRPr lang="en-CA"/>
          </a:p>
        </p:txBody>
      </p:sp>
    </p:spTree>
    <p:extLst>
      <p:ext uri="{BB962C8B-B14F-4D97-AF65-F5344CB8AC3E}">
        <p14:creationId xmlns:p14="http://schemas.microsoft.com/office/powerpoint/2010/main" val="2517208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recently paved </a:t>
            </a:r>
            <a:r>
              <a:rPr lang="en-US" baseline="0" dirty="0" err="1" smtClean="0"/>
              <a:t>Neuhorst</a:t>
            </a:r>
            <a:r>
              <a:rPr lang="en-US" baseline="0" dirty="0" smtClean="0"/>
              <a:t> Road Project.</a:t>
            </a:r>
          </a:p>
          <a:p>
            <a:endParaRPr lang="en-US" baseline="0" dirty="0" smtClean="0"/>
          </a:p>
          <a:p>
            <a:r>
              <a:rPr lang="en-US" baseline="0" dirty="0" smtClean="0"/>
              <a:t>All that is required now is the centerline paint. </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51</a:t>
            </a:fld>
            <a:endParaRPr lang="en-CA"/>
          </a:p>
        </p:txBody>
      </p:sp>
    </p:spTree>
    <p:extLst>
      <p:ext uri="{BB962C8B-B14F-4D97-AF65-F5344CB8AC3E}">
        <p14:creationId xmlns:p14="http://schemas.microsoft.com/office/powerpoint/2010/main" val="48458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section of Baker Road is ready for Pavement.</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52</a:t>
            </a:fld>
            <a:endParaRPr lang="en-CA"/>
          </a:p>
        </p:txBody>
      </p:sp>
    </p:spTree>
    <p:extLst>
      <p:ext uri="{BB962C8B-B14F-4D97-AF65-F5344CB8AC3E}">
        <p14:creationId xmlns:p14="http://schemas.microsoft.com/office/powerpoint/2010/main" val="4011740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Water Systems</a:t>
            </a:r>
          </a:p>
          <a:p>
            <a:endParaRPr lang="en-US" dirty="0" smtClean="0"/>
          </a:p>
          <a:p>
            <a:r>
              <a:rPr lang="en-US" b="1" dirty="0" smtClean="0"/>
              <a:t>5 Municipally Operated Water Systems</a:t>
            </a:r>
          </a:p>
          <a:p>
            <a:pPr lvl="1"/>
            <a:r>
              <a:rPr lang="en-US" sz="1900" dirty="0" smtClean="0"/>
              <a:t>Riverside</a:t>
            </a:r>
          </a:p>
          <a:p>
            <a:pPr lvl="1"/>
            <a:r>
              <a:rPr lang="en-US" sz="1900" dirty="0" smtClean="0"/>
              <a:t>Casa Rio</a:t>
            </a:r>
          </a:p>
          <a:p>
            <a:pPr lvl="1"/>
            <a:r>
              <a:rPr lang="en-US" sz="1900" dirty="0" err="1" smtClean="0"/>
              <a:t>Grasswood</a:t>
            </a:r>
            <a:endParaRPr lang="en-US" sz="1900" dirty="0" smtClean="0"/>
          </a:p>
          <a:p>
            <a:pPr lvl="1"/>
            <a:r>
              <a:rPr lang="en-US" sz="1900" dirty="0" smtClean="0"/>
              <a:t>Industrial Park</a:t>
            </a:r>
          </a:p>
          <a:p>
            <a:pPr lvl="1"/>
            <a:r>
              <a:rPr lang="en-US" sz="1900" dirty="0" err="1" smtClean="0"/>
              <a:t>Battleford</a:t>
            </a:r>
            <a:r>
              <a:rPr lang="en-US" sz="1900" dirty="0" smtClean="0"/>
              <a:t> Trail</a:t>
            </a:r>
          </a:p>
          <a:p>
            <a:r>
              <a:rPr lang="en-US" b="1" dirty="0" smtClean="0"/>
              <a:t>4 Water Tank Fill Stations</a:t>
            </a:r>
          </a:p>
          <a:p>
            <a:pPr lvl="1"/>
            <a:r>
              <a:rPr lang="en-US" sz="1900" dirty="0" smtClean="0"/>
              <a:t>Clarence Well</a:t>
            </a:r>
          </a:p>
          <a:p>
            <a:pPr lvl="1"/>
            <a:r>
              <a:rPr lang="en-US" sz="1900" dirty="0" smtClean="0"/>
              <a:t>North Well</a:t>
            </a:r>
          </a:p>
          <a:p>
            <a:pPr lvl="1"/>
            <a:r>
              <a:rPr lang="en-US" sz="1900" dirty="0" smtClean="0"/>
              <a:t>33</a:t>
            </a:r>
            <a:r>
              <a:rPr lang="en-US" sz="1900" baseline="30000" dirty="0" smtClean="0"/>
              <a:t>rd</a:t>
            </a:r>
            <a:r>
              <a:rPr lang="en-US" sz="1900" dirty="0" smtClean="0"/>
              <a:t> street</a:t>
            </a:r>
          </a:p>
          <a:p>
            <a:pPr lvl="1"/>
            <a:r>
              <a:rPr lang="en-US" sz="1900" dirty="0" smtClean="0"/>
              <a:t>Pasture Road – Non Potable</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53</a:t>
            </a:fld>
            <a:endParaRPr lang="en-CA"/>
          </a:p>
        </p:txBody>
      </p:sp>
    </p:spTree>
    <p:extLst>
      <p:ext uri="{BB962C8B-B14F-4D97-AF65-F5344CB8AC3E}">
        <p14:creationId xmlns:p14="http://schemas.microsoft.com/office/powerpoint/2010/main" val="3751578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Recycling Program</a:t>
            </a:r>
          </a:p>
          <a:p>
            <a:endParaRPr lang="en-US" dirty="0" smtClean="0"/>
          </a:p>
          <a:p>
            <a:r>
              <a:rPr lang="en-US" b="1" dirty="0" smtClean="0"/>
              <a:t>5 Recycling Stations</a:t>
            </a:r>
          </a:p>
          <a:p>
            <a:pPr lvl="1"/>
            <a:r>
              <a:rPr lang="en-US" dirty="0" smtClean="0"/>
              <a:t>Green Prairie Environmental</a:t>
            </a:r>
          </a:p>
          <a:p>
            <a:pPr lvl="1"/>
            <a:r>
              <a:rPr lang="en-US" dirty="0" smtClean="0"/>
              <a:t>Osler</a:t>
            </a:r>
          </a:p>
          <a:p>
            <a:pPr lvl="1"/>
            <a:r>
              <a:rPr lang="en-US" dirty="0" smtClean="0"/>
              <a:t>Langham </a:t>
            </a:r>
          </a:p>
          <a:p>
            <a:pPr lvl="1"/>
            <a:r>
              <a:rPr lang="en-US" dirty="0" smtClean="0"/>
              <a:t>33</a:t>
            </a:r>
            <a:r>
              <a:rPr lang="en-US" baseline="30000" dirty="0" smtClean="0"/>
              <a:t>rd</a:t>
            </a:r>
            <a:r>
              <a:rPr lang="en-US" dirty="0" smtClean="0"/>
              <a:t> St</a:t>
            </a:r>
          </a:p>
          <a:p>
            <a:pPr lvl="1"/>
            <a:r>
              <a:rPr lang="en-US" dirty="0" smtClean="0"/>
              <a:t>Asquith</a:t>
            </a:r>
            <a:r>
              <a:rPr lang="en-US" baseline="0" dirty="0" smtClean="0"/>
              <a:t> – Opened in July of 2018</a:t>
            </a: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54</a:t>
            </a:fld>
            <a:endParaRPr lang="en-CA"/>
          </a:p>
        </p:txBody>
      </p:sp>
    </p:spTree>
    <p:extLst>
      <p:ext uri="{BB962C8B-B14F-4D97-AF65-F5344CB8AC3E}">
        <p14:creationId xmlns:p14="http://schemas.microsoft.com/office/powerpoint/2010/main" val="2819798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Mowing Program</a:t>
            </a:r>
          </a:p>
          <a:p>
            <a:endParaRPr lang="en-US" dirty="0" smtClean="0"/>
          </a:p>
          <a:p>
            <a:r>
              <a:rPr lang="en-US" dirty="0" smtClean="0"/>
              <a:t>Full cut on a four year rotation</a:t>
            </a:r>
          </a:p>
          <a:p>
            <a:r>
              <a:rPr lang="en-US" dirty="0" smtClean="0"/>
              <a:t>Five mowers operating during mowing program</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55</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Other Services</a:t>
            </a:r>
          </a:p>
          <a:p>
            <a:endParaRPr lang="en-US" dirty="0" smtClean="0"/>
          </a:p>
          <a:p>
            <a:r>
              <a:rPr lang="en-US" dirty="0" smtClean="0"/>
              <a:t>3 Miles of Road Brushing Completed</a:t>
            </a:r>
          </a:p>
          <a:p>
            <a:r>
              <a:rPr lang="en-US" dirty="0" smtClean="0"/>
              <a:t>12 Culverts Installed</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56</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57</a:t>
            </a:fld>
            <a:endParaRPr lang="en-CA"/>
          </a:p>
        </p:txBody>
      </p:sp>
    </p:spTree>
    <p:extLst>
      <p:ext uri="{BB962C8B-B14F-4D97-AF65-F5344CB8AC3E}">
        <p14:creationId xmlns:p14="http://schemas.microsoft.com/office/powerpoint/2010/main" val="2848376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All of Corman Park's various planning, permitting and subdivision processes are managed by the R.M. Planning Department.  The planners also provide guidance on land use and zoning to R.M. Council, ratepayers and the development industry.</a:t>
            </a:r>
            <a:r>
              <a:rPr lang="en-US" sz="20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smtClean="0">
                <a:solidFill>
                  <a:schemeClr val="tx1"/>
                </a:solidFill>
                <a:effectLst/>
                <a:latin typeface="+mn-lt"/>
                <a:ea typeface="+mn-ea"/>
                <a:cs typeface="+mn-cs"/>
              </a:rPr>
              <a:t>Since the last AGM we have 2 new staff – Vanessa Wellsch is a temporary Planning Technician hire due to a maternity leave and Tanner Tetreault is a replacement Planner 2 position due to the previous planner relocating to Ontario.</a:t>
            </a:r>
            <a:endParaRPr lang="en-US" sz="20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650511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3200" kern="1200" dirty="0" smtClean="0">
                <a:solidFill>
                  <a:schemeClr val="tx1"/>
                </a:solidFill>
                <a:latin typeface="+mn-lt"/>
                <a:ea typeface="+mn-ea"/>
                <a:cs typeface="+mn-cs"/>
              </a:rPr>
              <a:t>Zoning Compliance Certificates</a:t>
            </a:r>
            <a:r>
              <a:rPr lang="en-US" sz="3200" kern="1200" baseline="0" dirty="0" smtClean="0">
                <a:solidFill>
                  <a:schemeClr val="tx1"/>
                </a:solidFill>
                <a:latin typeface="+mn-lt"/>
                <a:ea typeface="+mn-ea"/>
                <a:cs typeface="+mn-cs"/>
              </a:rPr>
              <a:t> </a:t>
            </a:r>
            <a:r>
              <a:rPr lang="en-US" sz="3200" kern="1200" dirty="0" smtClean="0">
                <a:solidFill>
                  <a:schemeClr val="tx1"/>
                </a:solidFill>
                <a:latin typeface="+mn-lt"/>
                <a:ea typeface="+mn-ea"/>
                <a:cs typeface="+mn-cs"/>
              </a:rPr>
              <a:t>confirm that a property and any buildings on it</a:t>
            </a:r>
            <a:r>
              <a:rPr lang="en-US" sz="3200" kern="1200" baseline="0" dirty="0" smtClean="0">
                <a:solidFill>
                  <a:schemeClr val="tx1"/>
                </a:solidFill>
                <a:latin typeface="+mn-lt"/>
                <a:ea typeface="+mn-ea"/>
                <a:cs typeface="+mn-cs"/>
              </a:rPr>
              <a:t> have received permits and are </a:t>
            </a:r>
            <a:r>
              <a:rPr lang="en-US" sz="3200" kern="1200" dirty="0" smtClean="0">
                <a:solidFill>
                  <a:schemeClr val="tx1"/>
                </a:solidFill>
                <a:latin typeface="+mn-lt"/>
                <a:ea typeface="+mn-ea"/>
                <a:cs typeface="+mn-cs"/>
              </a:rPr>
              <a:t>compliant with R.M. bylaws</a:t>
            </a:r>
            <a:r>
              <a:rPr lang="en-US" sz="3200" kern="1200" baseline="0" dirty="0" smtClean="0">
                <a:solidFill>
                  <a:schemeClr val="tx1"/>
                </a:solidFill>
                <a:latin typeface="+mn-lt"/>
                <a:ea typeface="+mn-ea"/>
                <a:cs typeface="+mn-cs"/>
              </a:rPr>
              <a:t> and</a:t>
            </a:r>
            <a:r>
              <a:rPr lang="en-US" sz="3200" kern="1200" dirty="0" smtClean="0">
                <a:solidFill>
                  <a:schemeClr val="tx1"/>
                </a:solidFill>
                <a:latin typeface="+mn-lt"/>
                <a:ea typeface="+mn-ea"/>
                <a:cs typeface="+mn-cs"/>
              </a:rPr>
              <a:t> setbacks. These are usually requested during real estate transactions</a:t>
            </a:r>
            <a:r>
              <a:rPr lang="en-US" sz="3200" kern="1200" baseline="0" dirty="0" smtClean="0">
                <a:solidFill>
                  <a:schemeClr val="tx1"/>
                </a:solidFill>
                <a:latin typeface="+mn-lt"/>
                <a:ea typeface="+mn-ea"/>
                <a:cs typeface="+mn-cs"/>
              </a:rPr>
              <a:t> and are recommended for all residential, agriculture and commercial/industrial properties. </a:t>
            </a:r>
            <a:endParaRPr lang="en-US" sz="32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32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3200" kern="1200" dirty="0" smtClean="0">
                <a:solidFill>
                  <a:schemeClr val="tx1"/>
                </a:solidFill>
                <a:latin typeface="+mn-lt"/>
                <a:ea typeface="+mn-ea"/>
                <a:cs typeface="+mn-cs"/>
              </a:rPr>
              <a:t>An approved development permit is required in almost all instances in order to begin developing property or running a business. The RM has two development permit categories – permitted uses, which staff approve, and discretionary uses, which require Council approval. </a:t>
            </a: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32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3200" kern="1200" dirty="0" smtClean="0">
                <a:solidFill>
                  <a:schemeClr val="tx1"/>
                </a:solidFill>
                <a:latin typeface="+mn-lt"/>
                <a:ea typeface="+mn-ea"/>
                <a:cs typeface="+mn-cs"/>
              </a:rPr>
              <a:t>Building permits differ from development permits in that they are required for construction and are reviewed </a:t>
            </a:r>
            <a:r>
              <a:rPr lang="en-US" sz="3200" kern="1200" baseline="0" dirty="0" smtClean="0">
                <a:solidFill>
                  <a:schemeClr val="tx1"/>
                </a:solidFill>
                <a:latin typeface="+mn-lt"/>
                <a:ea typeface="+mn-ea"/>
                <a:cs typeface="+mn-cs"/>
              </a:rPr>
              <a:t>for building code compliance. </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endParaRPr lang="en-US" sz="3200" kern="1200" dirty="0" smtClean="0">
              <a:solidFill>
                <a:schemeClr val="tx1"/>
              </a:solidFill>
              <a:latin typeface="+mn-lt"/>
              <a:ea typeface="+mn-ea"/>
              <a:cs typeface="+mn-cs"/>
            </a:endParaRPr>
          </a:p>
          <a:p>
            <a:pPr marL="124561" marR="0" lvl="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CA" sz="3200" kern="1200" dirty="0" smtClean="0">
                <a:solidFill>
                  <a:schemeClr val="tx1"/>
                </a:solidFill>
                <a:latin typeface="+mn-lt"/>
                <a:ea typeface="+mn-ea"/>
                <a:cs typeface="+mn-cs"/>
              </a:rPr>
              <a:t>Basic Development Review</a:t>
            </a:r>
            <a:r>
              <a:rPr lang="en-US" sz="3200" kern="1200" dirty="0" smtClean="0">
                <a:solidFill>
                  <a:schemeClr val="tx1"/>
                </a:solidFill>
                <a:latin typeface="+mn-lt"/>
                <a:ea typeface="+mn-ea"/>
                <a:cs typeface="+mn-cs"/>
              </a:rPr>
              <a:t>s are required for single parcel subdivision or rezoning</a:t>
            </a:r>
            <a:r>
              <a:rPr lang="en-US" sz="3200" kern="1200" baseline="0" dirty="0" smtClean="0">
                <a:solidFill>
                  <a:schemeClr val="tx1"/>
                </a:solidFill>
                <a:latin typeface="+mn-lt"/>
                <a:ea typeface="+mn-ea"/>
                <a:cs typeface="+mn-cs"/>
              </a:rPr>
              <a:t> </a:t>
            </a:r>
            <a:r>
              <a:rPr lang="en-US" sz="3200" kern="1200" dirty="0" smtClean="0">
                <a:solidFill>
                  <a:schemeClr val="tx1"/>
                </a:solidFill>
                <a:latin typeface="+mn-lt"/>
                <a:ea typeface="+mn-ea"/>
                <a:cs typeface="+mn-cs"/>
              </a:rPr>
              <a:t>applications. They</a:t>
            </a:r>
            <a:r>
              <a:rPr lang="en-US" sz="3200" kern="1200" baseline="0" dirty="0" smtClean="0">
                <a:solidFill>
                  <a:schemeClr val="tx1"/>
                </a:solidFill>
                <a:latin typeface="+mn-lt"/>
                <a:ea typeface="+mn-ea"/>
                <a:cs typeface="+mn-cs"/>
              </a:rPr>
              <a:t> are intended to provide information on the site including servicing and confirmation of a safe, buildable area on the property.</a:t>
            </a:r>
            <a:r>
              <a:rPr lang="en-US" sz="3200" kern="1200" dirty="0" smtClean="0">
                <a:solidFill>
                  <a:schemeClr val="tx1"/>
                </a:solidFill>
                <a:latin typeface="+mn-lt"/>
                <a:ea typeface="+mn-ea"/>
                <a:cs typeface="+mn-cs"/>
              </a:rPr>
              <a:t> </a:t>
            </a:r>
          </a:p>
          <a:p>
            <a:pPr marL="124561" marR="0" lvl="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3200" dirty="0" smtClean="0"/>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3200" kern="1200" dirty="0" smtClean="0">
                <a:solidFill>
                  <a:schemeClr val="tx1"/>
                </a:solidFill>
                <a:latin typeface="+mn-lt"/>
                <a:ea typeface="+mn-ea"/>
                <a:cs typeface="+mn-cs"/>
              </a:rPr>
              <a:t>Comprehensive Development Reviews are required to rezone or subdivide land for multi-parcel applications. They are more in depth and detailed than the BDRs I just spoke about as they often require technical studies such as a Traffic Impact Assessment or Geotechnical Report. </a:t>
            </a: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32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CA" sz="2800" kern="1200" dirty="0" smtClean="0">
                <a:solidFill>
                  <a:schemeClr val="tx1"/>
                </a:solidFill>
                <a:latin typeface="+mn-lt"/>
                <a:ea typeface="+mn-ea"/>
                <a:cs typeface="+mn-cs"/>
              </a:rPr>
              <a:t>Bylaw amendments take on two forms within the R.M. Text amendments to our bylaws are required when a development standard needs changing in the Official Community Plan or Zoning Bylaw. Map amendments are done when rezoning takes place to official change and illustrate the zoning of a property.</a:t>
            </a:r>
            <a:endParaRPr lang="en-US" sz="28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098309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6</a:t>
            </a:fld>
            <a:endParaRPr lang="en-CA"/>
          </a:p>
        </p:txBody>
      </p:sp>
    </p:spTree>
    <p:extLst>
      <p:ext uri="{BB962C8B-B14F-4D97-AF65-F5344CB8AC3E}">
        <p14:creationId xmlns:p14="http://schemas.microsoft.com/office/powerpoint/2010/main" val="3961723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smtClean="0">
                <a:solidFill>
                  <a:schemeClr val="tx1"/>
                </a:solidFill>
              </a:rPr>
              <a:t>I will now touch</a:t>
            </a:r>
            <a:r>
              <a:rPr lang="en-CA" sz="2000" baseline="0" dirty="0" smtClean="0">
                <a:solidFill>
                  <a:schemeClr val="tx1"/>
                </a:solidFill>
              </a:rPr>
              <a:t> on some of our planning and development related statistics over the past few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smtClean="0">
                <a:solidFill>
                  <a:schemeClr val="tx1"/>
                </a:solidFill>
              </a:rPr>
              <a:t>Last year Corman</a:t>
            </a:r>
            <a:r>
              <a:rPr lang="en-CA" sz="2000" baseline="0" dirty="0" smtClean="0">
                <a:solidFill>
                  <a:schemeClr val="tx1"/>
                </a:solidFill>
              </a:rPr>
              <a:t> Park</a:t>
            </a:r>
            <a:r>
              <a:rPr lang="en-CA" sz="2000" dirty="0" smtClean="0">
                <a:solidFill>
                  <a:schemeClr val="tx1"/>
                </a:solidFill>
              </a:rPr>
              <a:t> approved 58 subdivisions; which was down 20% </a:t>
            </a:r>
            <a:r>
              <a:rPr lang="en-CA" sz="2000" baseline="0" dirty="0" smtClean="0">
                <a:solidFill>
                  <a:schemeClr val="tx1"/>
                </a:solidFill>
              </a:rPr>
              <a:t>over 2016.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aseline="0" dirty="0" smtClean="0">
                <a:solidFill>
                  <a:schemeClr val="tx1"/>
                </a:solidFill>
              </a:rPr>
              <a:t>However 2016 was almost double our average and last year saw things return to more normal values. As of September 30 of this year, we have approved </a:t>
            </a:r>
            <a:r>
              <a:rPr lang="en-CA" sz="2000" b="0" baseline="0" dirty="0" smtClean="0">
                <a:solidFill>
                  <a:srgbClr val="FF0000"/>
                </a:solidFill>
              </a:rPr>
              <a:t>36</a:t>
            </a:r>
            <a:r>
              <a:rPr lang="en-CA" sz="2000" baseline="0" dirty="0" smtClean="0">
                <a:solidFill>
                  <a:schemeClr val="tx1"/>
                </a:solidFill>
              </a:rPr>
              <a:t> subdivisions, with another </a:t>
            </a:r>
            <a:r>
              <a:rPr lang="en-CA" sz="2000" b="0" baseline="0" dirty="0" smtClean="0">
                <a:solidFill>
                  <a:schemeClr val="tx1"/>
                </a:solidFill>
              </a:rPr>
              <a:t>20 currently under review</a:t>
            </a:r>
            <a:r>
              <a:rPr lang="en-CA" sz="2000" baseline="0" dirty="0" smtClean="0">
                <a:solidFill>
                  <a:schemeClr val="tx1"/>
                </a:solidFill>
              </a:rPr>
              <a:t>.  </a:t>
            </a:r>
            <a:br>
              <a:rPr lang="en-CA" sz="2000" baseline="0" dirty="0" smtClean="0">
                <a:solidFill>
                  <a:schemeClr val="tx1"/>
                </a:solidFill>
              </a:rPr>
            </a:br>
            <a:endParaRPr lang="en-CA" sz="2000" baseline="0" dirty="0" smtClean="0">
              <a:solidFill>
                <a:schemeClr val="tx1"/>
              </a:solidFill>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60</a:t>
            </a:fld>
            <a:endParaRPr lang="en-US"/>
          </a:p>
        </p:txBody>
      </p:sp>
    </p:spTree>
    <p:extLst>
      <p:ext uri="{BB962C8B-B14F-4D97-AF65-F5344CB8AC3E}">
        <p14:creationId xmlns:p14="http://schemas.microsoft.com/office/powerpoint/2010/main" val="20004180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800" b="0" i="0" u="none" strike="noStrike" kern="1200" baseline="0" dirty="0" smtClean="0">
                <a:solidFill>
                  <a:schemeClr val="tx1"/>
                </a:solidFill>
                <a:latin typeface="+mn-lt"/>
                <a:ea typeface="+mn-ea"/>
                <a:cs typeface="+mn-cs"/>
              </a:rPr>
              <a:t>The R.M. issued a total of 234 development permits in 2017 which included permitted and discretionary use. While down slightly over 2016, this is on pace with the six year average of 230 permits.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8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800" baseline="0" dirty="0" smtClean="0">
                <a:solidFill>
                  <a:prstClr val="black"/>
                </a:solidFill>
              </a:rPr>
              <a:t>2016 was our busiest year of the past six years in terms of subdivisions and permits. </a:t>
            </a:r>
            <a:endParaRPr lang="en-CA" sz="18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8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61</a:t>
            </a:fld>
            <a:endParaRPr lang="en-US"/>
          </a:p>
        </p:txBody>
      </p:sp>
    </p:spTree>
    <p:extLst>
      <p:ext uri="{BB962C8B-B14F-4D97-AF65-F5344CB8AC3E}">
        <p14:creationId xmlns:p14="http://schemas.microsoft.com/office/powerpoint/2010/main" val="2367279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600" dirty="0" smtClean="0">
                <a:solidFill>
                  <a:schemeClr val="tx1"/>
                </a:solidFill>
              </a:rPr>
              <a:t>We issued 220 building permits in 2017 which resulted in the </a:t>
            </a:r>
            <a:r>
              <a:rPr lang="en-CA" sz="1600" baseline="0" dirty="0" smtClean="0">
                <a:solidFill>
                  <a:schemeClr val="tx1"/>
                </a:solidFill>
              </a:rPr>
              <a:t>strongest construction year in the past 6 years.  *click*</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6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600" baseline="0" dirty="0" smtClean="0">
                <a:solidFill>
                  <a:schemeClr val="tx1"/>
                </a:solidFill>
              </a:rPr>
              <a:t>This resulted in a construction </a:t>
            </a:r>
            <a:r>
              <a:rPr lang="en-CA" sz="1600" dirty="0" smtClean="0">
                <a:solidFill>
                  <a:schemeClr val="tx1"/>
                </a:solidFill>
              </a:rPr>
              <a:t>value over </a:t>
            </a:r>
            <a:r>
              <a:rPr lang="en-CA" sz="1600" b="0" dirty="0" smtClean="0">
                <a:solidFill>
                  <a:schemeClr val="tx1"/>
                </a:solidFill>
              </a:rPr>
              <a:t>$87</a:t>
            </a:r>
            <a:r>
              <a:rPr lang="en-CA" sz="1600" b="0" baseline="0" dirty="0" smtClean="0">
                <a:solidFill>
                  <a:schemeClr val="tx1"/>
                </a:solidFill>
              </a:rPr>
              <a:t> million which g</a:t>
            </a:r>
            <a:r>
              <a:rPr lang="en-CA" sz="1600" b="0" dirty="0" smtClean="0">
                <a:solidFill>
                  <a:schemeClr val="tx1"/>
                </a:solidFill>
              </a:rPr>
              <a:t>enerated permit fees over</a:t>
            </a:r>
            <a:r>
              <a:rPr lang="en-CA" sz="1600" b="0" baseline="0" dirty="0" smtClean="0">
                <a:solidFill>
                  <a:schemeClr val="tx1"/>
                </a:solidFill>
              </a:rPr>
              <a:t> </a:t>
            </a:r>
            <a:r>
              <a:rPr lang="en-CA" sz="1600" b="0" dirty="0" smtClean="0">
                <a:solidFill>
                  <a:schemeClr val="tx1"/>
                </a:solidFill>
              </a:rPr>
              <a:t>$431,000. </a:t>
            </a:r>
            <a:r>
              <a:rPr lang="en-CA" sz="1200" kern="1200" dirty="0" smtClean="0">
                <a:solidFill>
                  <a:schemeClr val="tx1"/>
                </a:solidFill>
                <a:effectLst/>
                <a:latin typeface="+mn-lt"/>
                <a:ea typeface="+mn-ea"/>
                <a:cs typeface="+mn-cs"/>
              </a:rPr>
              <a:t>An approximate 37% increase in construction value and permit fees was seen in 2017 from 2016.</a:t>
            </a:r>
            <a:endParaRPr lang="en-CA" sz="1600" b="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6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600" dirty="0" smtClean="0">
                <a:solidFill>
                  <a:schemeClr val="tx1"/>
                </a:solidFill>
              </a:rPr>
              <a:t>As of 10 days ago</a:t>
            </a:r>
            <a:r>
              <a:rPr lang="en-CA" sz="1600" baseline="0" dirty="0" smtClean="0">
                <a:solidFill>
                  <a:schemeClr val="tx1"/>
                </a:solidFill>
              </a:rPr>
              <a:t> </a:t>
            </a:r>
            <a:r>
              <a:rPr lang="en-CA" sz="1600" dirty="0" smtClean="0">
                <a:solidFill>
                  <a:schemeClr val="tx1"/>
                </a:solidFill>
              </a:rPr>
              <a:t>we have</a:t>
            </a:r>
            <a:r>
              <a:rPr lang="en-CA" sz="1600" baseline="0" dirty="0" smtClean="0">
                <a:solidFill>
                  <a:schemeClr val="tx1"/>
                </a:solidFill>
              </a:rPr>
              <a:t> issued </a:t>
            </a:r>
            <a:r>
              <a:rPr lang="en-CA" sz="1600" b="0" baseline="0" dirty="0" smtClean="0">
                <a:solidFill>
                  <a:schemeClr val="tx1"/>
                </a:solidFill>
              </a:rPr>
              <a:t>182</a:t>
            </a:r>
            <a:r>
              <a:rPr lang="en-CA" sz="1600" baseline="0" dirty="0" smtClean="0">
                <a:solidFill>
                  <a:schemeClr val="tx1"/>
                </a:solidFill>
              </a:rPr>
              <a:t> building permits this year. *click* Our current year to date value of construction and permit fees are already close to equalling last year with 3 months left to go. We continue to see robust levels of construction in Corman Park. </a:t>
            </a:r>
            <a:endParaRPr lang="en-CA" sz="16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600" baseline="0" dirty="0" smtClean="0">
              <a:solidFill>
                <a:schemeClr val="tx1"/>
              </a:solidFill>
            </a:endParaRPr>
          </a:p>
          <a:p>
            <a:pPr lvl="0">
              <a:buFont typeface="Arial" pitchFamily="34" charset="0"/>
              <a:buNone/>
            </a:pPr>
            <a:r>
              <a:rPr lang="en-CA" sz="1600" dirty="0" smtClean="0">
                <a:solidFill>
                  <a:schemeClr val="tx1"/>
                </a:solidFill>
              </a:rPr>
              <a:t>Our building officials,</a:t>
            </a:r>
            <a:r>
              <a:rPr lang="en-CA" sz="1600" baseline="0" dirty="0" smtClean="0">
                <a:solidFill>
                  <a:schemeClr val="tx1"/>
                </a:solidFill>
              </a:rPr>
              <a:t> </a:t>
            </a:r>
            <a:r>
              <a:rPr lang="en-CA" sz="1600" dirty="0" err="1" smtClean="0">
                <a:solidFill>
                  <a:schemeClr val="tx1"/>
                </a:solidFill>
              </a:rPr>
              <a:t>Municode</a:t>
            </a:r>
            <a:r>
              <a:rPr lang="en-CA" sz="1600" dirty="0" smtClean="0">
                <a:solidFill>
                  <a:schemeClr val="tx1"/>
                </a:solidFill>
              </a:rPr>
              <a:t> Services Ltd. and the R.M. Planning Department have worked closely together since 2015 to address open building permits and outstanding deficiencies. There were 118 building permits closed in 2017, and over 380 closed during the past three years.</a:t>
            </a:r>
          </a:p>
        </p:txBody>
      </p:sp>
      <p:sp>
        <p:nvSpPr>
          <p:cNvPr id="4" name="Slide Number Placeholder 3"/>
          <p:cNvSpPr>
            <a:spLocks noGrp="1"/>
          </p:cNvSpPr>
          <p:nvPr>
            <p:ph type="sldNum" sz="quarter" idx="10"/>
          </p:nvPr>
        </p:nvSpPr>
        <p:spPr/>
        <p:txBody>
          <a:bodyPr/>
          <a:lstStyle/>
          <a:p>
            <a:fld id="{8446C4F1-73A5-4D6D-853C-9E0AF10BCE62}" type="slidenum">
              <a:rPr lang="en-US" smtClean="0"/>
              <a:pPr/>
              <a:t>62</a:t>
            </a:fld>
            <a:endParaRPr lang="en-US"/>
          </a:p>
        </p:txBody>
      </p:sp>
    </p:spTree>
    <p:extLst>
      <p:ext uri="{BB962C8B-B14F-4D97-AF65-F5344CB8AC3E}">
        <p14:creationId xmlns:p14="http://schemas.microsoft.com/office/powerpoint/2010/main" val="1349322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smtClean="0">
                <a:solidFill>
                  <a:schemeClr val="tx1"/>
                </a:solidFill>
                <a:effectLst/>
                <a:latin typeface="+mn-lt"/>
                <a:ea typeface="+mn-ea"/>
                <a:cs typeface="+mn-cs"/>
              </a:rPr>
              <a:t>Planning staff have spent considerable time updating planning policies in both the R.M. and the Planning District bylaws.  </a:t>
            </a:r>
            <a:r>
              <a:rPr lang="en-CA" sz="1800" dirty="0" smtClean="0">
                <a:solidFill>
                  <a:prstClr val="black"/>
                </a:solidFill>
              </a:rPr>
              <a:t>Some of more notable policy amendments from last year</a:t>
            </a:r>
            <a:r>
              <a:rPr lang="en-CA" sz="1800" baseline="0" dirty="0" smtClean="0">
                <a:solidFill>
                  <a:prstClr val="black"/>
                </a:solidFill>
              </a:rPr>
              <a:t> </a:t>
            </a:r>
            <a:r>
              <a:rPr lang="en-CA" sz="1800" dirty="0" smtClean="0">
                <a:solidFill>
                  <a:prstClr val="black"/>
                </a:solidFill>
              </a:rPr>
              <a:t>include:</a:t>
            </a:r>
          </a:p>
          <a:p>
            <a:pPr lvl="0"/>
            <a:endParaRPr lang="en-CA" sz="1800" dirty="0" smtClean="0">
              <a:solidFill>
                <a:prstClr val="black"/>
              </a:solidFill>
            </a:endParaRPr>
          </a:p>
          <a:p>
            <a:pPr lvl="0"/>
            <a:r>
              <a:rPr lang="en-CA" sz="1800" dirty="0" smtClean="0">
                <a:solidFill>
                  <a:prstClr val="black"/>
                </a:solidFill>
              </a:rPr>
              <a:t>Changing the maximum approval time from 2 years to 4 years for</a:t>
            </a:r>
            <a:r>
              <a:rPr lang="en-CA" sz="1800" baseline="0" dirty="0" smtClean="0">
                <a:solidFill>
                  <a:prstClr val="black"/>
                </a:solidFill>
              </a:rPr>
              <a:t> </a:t>
            </a:r>
            <a:r>
              <a:rPr lang="en-CA" sz="1800" dirty="0" smtClean="0">
                <a:solidFill>
                  <a:prstClr val="black"/>
                </a:solidFill>
              </a:rPr>
              <a:t>gravel pits</a:t>
            </a:r>
          </a:p>
          <a:p>
            <a:pPr lvl="0"/>
            <a:endParaRPr lang="en-CA" sz="1800" dirty="0" smtClean="0">
              <a:solidFill>
                <a:prstClr val="black"/>
              </a:solidFill>
            </a:endParaRPr>
          </a:p>
          <a:p>
            <a:pPr lvl="0"/>
            <a:r>
              <a:rPr lang="en-CA" sz="1800" dirty="0" smtClean="0">
                <a:solidFill>
                  <a:prstClr val="black"/>
                </a:solidFill>
              </a:rPr>
              <a:t>Allowed a construction work camp to be located temporarily in the R.M. and</a:t>
            </a:r>
            <a:r>
              <a:rPr lang="en-CA" sz="1800" baseline="0" dirty="0" smtClean="0">
                <a:solidFill>
                  <a:prstClr val="black"/>
                </a:solidFill>
              </a:rPr>
              <a:t> p</a:t>
            </a:r>
            <a:r>
              <a:rPr lang="en-CA" sz="1800" dirty="0" smtClean="0">
                <a:solidFill>
                  <a:prstClr val="black"/>
                </a:solidFill>
              </a:rPr>
              <a:t>rovided for other types of temporary uses to be established subject to conditions and</a:t>
            </a:r>
            <a:r>
              <a:rPr lang="en-CA" sz="1800" baseline="0" dirty="0" smtClean="0">
                <a:solidFill>
                  <a:prstClr val="black"/>
                </a:solidFill>
              </a:rPr>
              <a:t> time limits. </a:t>
            </a:r>
          </a:p>
          <a:p>
            <a:pPr lvl="0"/>
            <a:endParaRPr lang="en-CA" sz="1800" baseline="0" dirty="0" smtClean="0">
              <a:solidFill>
                <a:prstClr val="black"/>
              </a:solidFill>
            </a:endParaRPr>
          </a:p>
          <a:p>
            <a:pPr lvl="0"/>
            <a:r>
              <a:rPr lang="en-CA" sz="1800" baseline="0" dirty="0" smtClean="0">
                <a:solidFill>
                  <a:prstClr val="black"/>
                </a:solidFill>
              </a:rPr>
              <a:t>Completed a major overhaul to our policies on i</a:t>
            </a:r>
            <a:r>
              <a:rPr lang="en-CA" sz="1800" dirty="0" smtClean="0">
                <a:solidFill>
                  <a:prstClr val="black"/>
                </a:solidFill>
              </a:rPr>
              <a:t>ndustrial development including creation of new business, light and heavy industrial Zoning Districts,</a:t>
            </a:r>
            <a:r>
              <a:rPr lang="en-CA" sz="1800" baseline="0" dirty="0" smtClean="0">
                <a:solidFill>
                  <a:prstClr val="black"/>
                </a:solidFill>
              </a:rPr>
              <a:t> expanding the</a:t>
            </a:r>
            <a:r>
              <a:rPr lang="en-CA" sz="1800" dirty="0" smtClean="0">
                <a:solidFill>
                  <a:prstClr val="black"/>
                </a:solidFill>
              </a:rPr>
              <a:t> types of use definitions to allow for more</a:t>
            </a:r>
            <a:r>
              <a:rPr lang="en-CA" sz="1800" baseline="0" dirty="0" smtClean="0">
                <a:solidFill>
                  <a:prstClr val="black"/>
                </a:solidFill>
              </a:rPr>
              <a:t> types of industries and r</a:t>
            </a:r>
            <a:r>
              <a:rPr lang="en-CA" sz="1800" dirty="0" smtClean="0">
                <a:solidFill>
                  <a:prstClr val="black"/>
                </a:solidFill>
              </a:rPr>
              <a:t>educed the minimum lot sizes</a:t>
            </a:r>
            <a:r>
              <a:rPr lang="en-CA" sz="1800" baseline="0" dirty="0" smtClean="0">
                <a:solidFill>
                  <a:prstClr val="black"/>
                </a:solidFill>
              </a:rPr>
              <a:t> to 2 acres </a:t>
            </a:r>
            <a:r>
              <a:rPr lang="en-CA" sz="1800" dirty="0" smtClean="0">
                <a:solidFill>
                  <a:prstClr val="black"/>
                </a:solidFill>
              </a:rPr>
              <a:t> </a:t>
            </a:r>
          </a:p>
          <a:p>
            <a:pPr lvl="0"/>
            <a:endParaRPr lang="en-CA" sz="1800" dirty="0" smtClean="0">
              <a:solidFill>
                <a:prstClr val="black"/>
              </a:solidFill>
            </a:endParaRPr>
          </a:p>
          <a:p>
            <a:pPr lvl="0"/>
            <a:r>
              <a:rPr lang="en-CA" sz="1800" dirty="0" smtClean="0">
                <a:solidFill>
                  <a:prstClr val="black"/>
                </a:solidFill>
              </a:rPr>
              <a:t>Council is currently reviewing ILO setback distances and the use of co-existence agreements as well as country residential densities and minimum lot sizes. </a:t>
            </a:r>
          </a:p>
          <a:p>
            <a:pPr lvl="0"/>
            <a:endParaRPr lang="en-CA" sz="1800" dirty="0" smtClean="0">
              <a:solidFill>
                <a:prstClr val="black"/>
              </a:solidFill>
            </a:endParaRPr>
          </a:p>
          <a:p>
            <a:pPr lvl="0"/>
            <a:r>
              <a:rPr lang="en-CA" sz="1800" dirty="0" smtClean="0">
                <a:solidFill>
                  <a:prstClr val="black"/>
                </a:solidFill>
              </a:rPr>
              <a:t>We also received provincial approval</a:t>
            </a:r>
            <a:r>
              <a:rPr lang="en-CA" sz="1800" baseline="0" dirty="0" smtClean="0">
                <a:solidFill>
                  <a:prstClr val="black"/>
                </a:solidFill>
              </a:rPr>
              <a:t> for 1 cannabis retail outlet and are updating our bylaws to allow for those uses as well as cannabis production, processing &amp; wholesale.</a:t>
            </a:r>
            <a:endParaRPr lang="en-CA" sz="1800" dirty="0" smtClean="0">
              <a:solidFill>
                <a:prstClr val="black"/>
              </a:solidFill>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63</a:t>
            </a:fld>
            <a:endParaRPr lang="en-US"/>
          </a:p>
        </p:txBody>
      </p:sp>
    </p:spTree>
    <p:extLst>
      <p:ext uri="{BB962C8B-B14F-4D97-AF65-F5344CB8AC3E}">
        <p14:creationId xmlns:p14="http://schemas.microsoft.com/office/powerpoint/2010/main" val="2409228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Char char="•"/>
            </a:pPr>
            <a:r>
              <a:rPr lang="en-US" sz="1200" dirty="0" smtClean="0"/>
              <a:t>Annexation, also referred to as ‘boundary alteration’ is the legal process of altering municipal boundaries to add territory from one municipality to another.  </a:t>
            </a:r>
            <a:r>
              <a:rPr lang="en-CA" sz="1200" dirty="0" smtClean="0"/>
              <a:t> </a:t>
            </a:r>
          </a:p>
          <a:p>
            <a:pPr algn="just">
              <a:buFont typeface="Arial" pitchFamily="34" charset="0"/>
              <a:buChar char="•"/>
            </a:pPr>
            <a:endParaRPr lang="en-CA" sz="1200" dirty="0" smtClean="0"/>
          </a:p>
          <a:p>
            <a:pPr algn="just">
              <a:buFont typeface="Arial" pitchFamily="34" charset="0"/>
              <a:buChar char="•"/>
            </a:pPr>
            <a:r>
              <a:rPr lang="en-US" sz="1200" dirty="0" smtClean="0"/>
              <a:t> Municipalities undertaking annexation can negotiate tax loss compensation or other agreements.</a:t>
            </a:r>
          </a:p>
          <a:p>
            <a:pPr algn="just">
              <a:buFont typeface="Arial" pitchFamily="34" charset="0"/>
              <a:buChar char="•"/>
            </a:pPr>
            <a:endParaRPr lang="en-CA" sz="1200" dirty="0" smtClean="0"/>
          </a:p>
          <a:p>
            <a:pPr algn="just">
              <a:buFont typeface="Arial" pitchFamily="34" charset="0"/>
              <a:buChar char="•"/>
            </a:pPr>
            <a:r>
              <a:rPr lang="en-US" sz="1200" dirty="0" smtClean="0"/>
              <a:t> Upon the effective date of an approving order, the lands will transfer from the administrative jurisdiction of the R.M. to another municipality. </a:t>
            </a:r>
            <a:r>
              <a:rPr lang="en-CA" sz="1200" dirty="0" smtClean="0"/>
              <a:t> </a:t>
            </a:r>
          </a:p>
          <a:p>
            <a:pPr algn="just"/>
            <a:endParaRPr lang="en-CA" sz="12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pPr/>
              <a:t>64</a:t>
            </a:fld>
            <a:endParaRPr lang="en-US"/>
          </a:p>
        </p:txBody>
      </p:sp>
    </p:spTree>
    <p:extLst>
      <p:ext uri="{BB962C8B-B14F-4D97-AF65-F5344CB8AC3E}">
        <p14:creationId xmlns:p14="http://schemas.microsoft.com/office/powerpoint/2010/main" val="2954373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r>
              <a:rPr lang="en-CA" sz="2000" dirty="0" smtClean="0"/>
              <a:t>The </a:t>
            </a:r>
            <a:r>
              <a:rPr lang="en-CA" sz="2000" baseline="0" dirty="0" smtClean="0"/>
              <a:t>Town of Dalmeny </a:t>
            </a:r>
            <a:r>
              <a:rPr lang="en-CA" sz="2000" dirty="0" smtClean="0"/>
              <a:t>proposed boundary alteration in 2017 encompassing 1</a:t>
            </a:r>
            <a:r>
              <a:rPr lang="en-CA" sz="2000" baseline="0" dirty="0" smtClean="0"/>
              <a:t> and ½ quarter sections east of the town highlighted in red. </a:t>
            </a:r>
            <a:r>
              <a:rPr lang="en-CA" sz="2000" dirty="0" smtClean="0"/>
              <a:t>The annexation came into effect on March 1, 2018.</a:t>
            </a:r>
          </a:p>
          <a:p>
            <a:pPr algn="just"/>
            <a:endParaRPr lang="en-CA" sz="20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pPr/>
              <a:t>65</a:t>
            </a:fld>
            <a:endParaRPr lang="en-US"/>
          </a:p>
        </p:txBody>
      </p:sp>
    </p:spTree>
    <p:extLst>
      <p:ext uri="{BB962C8B-B14F-4D97-AF65-F5344CB8AC3E}">
        <p14:creationId xmlns:p14="http://schemas.microsoft.com/office/powerpoint/2010/main" val="69430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CA" sz="2000" dirty="0" smtClean="0"/>
              <a:t>Martensville</a:t>
            </a:r>
            <a:r>
              <a:rPr lang="en-CA" sz="2000" baseline="0" dirty="0" smtClean="0"/>
              <a:t> proposed to annex approx. 1900 acres on the west, north and east sides of the city shown in pink and purple on this map. </a:t>
            </a:r>
            <a:r>
              <a:rPr lang="en-CA" sz="2000" dirty="0" smtClean="0"/>
              <a:t>This annexation came into effect on April 3, 2018.</a:t>
            </a:r>
          </a:p>
          <a:p>
            <a:pPr algn="just"/>
            <a:endParaRPr lang="en-CA" sz="20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pPr/>
              <a:t>66</a:t>
            </a:fld>
            <a:endParaRPr lang="en-US"/>
          </a:p>
        </p:txBody>
      </p:sp>
    </p:spTree>
    <p:extLst>
      <p:ext uri="{BB962C8B-B14F-4D97-AF65-F5344CB8AC3E}">
        <p14:creationId xmlns:p14="http://schemas.microsoft.com/office/powerpoint/2010/main" val="1885949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smtClean="0"/>
              <a:t>I</a:t>
            </a:r>
            <a:r>
              <a:rPr lang="en-CA" sz="2000" baseline="0" dirty="0" smtClean="0"/>
              <a:t> am now going to talk about some upcoming projects, our first </a:t>
            </a:r>
            <a:r>
              <a:rPr lang="en-CA" sz="2000" dirty="0" smtClean="0">
                <a:effectLst/>
              </a:rPr>
              <a:t>is </a:t>
            </a:r>
            <a:r>
              <a:rPr lang="en-CA" sz="2000" dirty="0">
                <a:effectLst/>
              </a:rPr>
              <a:t>related to the South Saskatchewan River flood plain, </a:t>
            </a:r>
            <a:r>
              <a:rPr lang="en-CA" sz="2000" baseline="0" dirty="0">
                <a:effectLst/>
              </a:rPr>
              <a:t>located south of the city</a:t>
            </a:r>
            <a:r>
              <a:rPr lang="en-CA" sz="2000" dirty="0">
                <a:effectLst/>
              </a:rPr>
              <a:t> and </a:t>
            </a:r>
            <a:r>
              <a:rPr lang="en-CA" sz="2000" baseline="0" dirty="0">
                <a:effectLst/>
              </a:rPr>
              <a:t>illustrated in blue on the map. </a:t>
            </a:r>
          </a:p>
          <a:p>
            <a:pPr lvl="0"/>
            <a:endParaRPr lang="en-CA" sz="2000" baseline="0" dirty="0">
              <a:effectLst/>
            </a:endParaRPr>
          </a:p>
          <a:p>
            <a:pPr lvl="0"/>
            <a:r>
              <a:rPr lang="en-CA" sz="2000" baseline="0" dirty="0">
                <a:effectLst/>
              </a:rPr>
              <a:t>The modelling the province uses is out of date and </a:t>
            </a:r>
            <a:r>
              <a:rPr lang="en-CA" sz="2000" baseline="0" dirty="0" smtClean="0">
                <a:effectLst/>
              </a:rPr>
              <a:t>labels too </a:t>
            </a:r>
            <a:r>
              <a:rPr lang="en-CA" sz="2000" baseline="0" dirty="0">
                <a:effectLst/>
              </a:rPr>
              <a:t>much of our flood plain </a:t>
            </a:r>
            <a:r>
              <a:rPr lang="en-CA" sz="2000" baseline="0" dirty="0" smtClean="0">
                <a:effectLst/>
              </a:rPr>
              <a:t>as </a:t>
            </a:r>
            <a:r>
              <a:rPr lang="en-CA" sz="2000" baseline="0" dirty="0">
                <a:effectLst/>
              </a:rPr>
              <a:t>floodway, where no development can occur. This would mean </a:t>
            </a:r>
            <a:r>
              <a:rPr lang="en-CA" sz="2000" baseline="0" dirty="0" smtClean="0">
                <a:effectLst/>
              </a:rPr>
              <a:t>our Moon </a:t>
            </a:r>
            <a:r>
              <a:rPr lang="en-CA" sz="2000" baseline="0" dirty="0">
                <a:effectLst/>
              </a:rPr>
              <a:t>Lake/Valley Road </a:t>
            </a:r>
            <a:r>
              <a:rPr lang="en-CA" sz="2000" baseline="0" dirty="0" smtClean="0">
                <a:effectLst/>
              </a:rPr>
              <a:t>businesses, </a:t>
            </a:r>
            <a:r>
              <a:rPr lang="en-CA" sz="2000" baseline="0" dirty="0">
                <a:effectLst/>
              </a:rPr>
              <a:t>along with numerous residential properties could not develop or redevelop if approved today</a:t>
            </a:r>
            <a:r>
              <a:rPr lang="en-CA" sz="2000" baseline="0" dirty="0" smtClean="0">
                <a:effectLst/>
              </a:rPr>
              <a:t>.</a:t>
            </a:r>
            <a:endParaRPr lang="en-CA" sz="2000" baseline="0" dirty="0">
              <a:effectLst/>
            </a:endParaRPr>
          </a:p>
          <a:p>
            <a:pPr lvl="0"/>
            <a:endParaRPr lang="en-CA" sz="2000"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aseline="0" dirty="0">
                <a:effectLst/>
              </a:rPr>
              <a:t>To help determine the flood fringe areas, where development can </a:t>
            </a:r>
            <a:r>
              <a:rPr lang="en-CA" sz="2000" baseline="0" dirty="0" smtClean="0">
                <a:effectLst/>
              </a:rPr>
              <a:t>occur </a:t>
            </a:r>
            <a:r>
              <a:rPr lang="en-CA" sz="2000" baseline="0" dirty="0">
                <a:effectLst/>
              </a:rPr>
              <a:t>subject to site build up or other floodproofing, the </a:t>
            </a:r>
            <a:r>
              <a:rPr lang="en-CA" sz="2000" dirty="0">
                <a:effectLst/>
              </a:rPr>
              <a:t>R.M. decided to undertake a two-dimensional hydraulic modelling and mapping study to update</a:t>
            </a:r>
            <a:r>
              <a:rPr lang="en-CA" sz="2000" baseline="0" dirty="0">
                <a:effectLst/>
              </a:rPr>
              <a:t> </a:t>
            </a:r>
            <a:r>
              <a:rPr lang="en-CA" sz="2000" baseline="0" dirty="0" smtClean="0">
                <a:effectLst/>
              </a:rPr>
              <a:t>provincial data. </a:t>
            </a:r>
            <a:r>
              <a:rPr lang="en-CA" sz="2000" baseline="0" dirty="0">
                <a:effectLst/>
              </a:rPr>
              <a:t>We were successful in being awarded f</a:t>
            </a:r>
            <a:r>
              <a:rPr lang="en-CA" sz="2000" dirty="0">
                <a:effectLst/>
              </a:rPr>
              <a:t>ederal government funding to pay for 50% of the project costs with the R.M. responsible for the other 50%. </a:t>
            </a:r>
          </a:p>
          <a:p>
            <a:pPr lvl="0"/>
            <a:endParaRPr lang="en-CA" sz="2000" kern="1200" dirty="0">
              <a:solidFill>
                <a:schemeClr val="tx1"/>
              </a:solidFill>
              <a:effectLst/>
              <a:latin typeface="+mn-lt"/>
              <a:ea typeface="+mn-ea"/>
              <a:cs typeface="+mn-cs"/>
            </a:endParaRPr>
          </a:p>
          <a:p>
            <a:pPr lvl="0"/>
            <a:r>
              <a:rPr lang="en-CA" sz="2000" dirty="0" smtClean="0">
                <a:effectLst/>
              </a:rPr>
              <a:t>In April of this</a:t>
            </a:r>
            <a:r>
              <a:rPr lang="en-CA" sz="2000" baseline="0" dirty="0" smtClean="0">
                <a:effectLst/>
              </a:rPr>
              <a:t> year</a:t>
            </a:r>
            <a:r>
              <a:rPr lang="en-CA" sz="2000" dirty="0" smtClean="0">
                <a:effectLst/>
              </a:rPr>
              <a:t> Barr </a:t>
            </a:r>
            <a:r>
              <a:rPr lang="en-CA" sz="2000" dirty="0">
                <a:effectLst/>
              </a:rPr>
              <a:t>Engineering was selected by R.M. Council as the lead </a:t>
            </a:r>
            <a:r>
              <a:rPr lang="en-CA" sz="2000" dirty="0" smtClean="0">
                <a:effectLst/>
              </a:rPr>
              <a:t>consultant and have since</a:t>
            </a:r>
            <a:r>
              <a:rPr lang="en-CA" sz="2000" baseline="0" dirty="0" smtClean="0">
                <a:effectLst/>
              </a:rPr>
              <a:t> completed the river survey, set up the computer model and begun to prepare mapping results</a:t>
            </a:r>
            <a:r>
              <a:rPr lang="en-CA" sz="2000" dirty="0" smtClean="0">
                <a:effectLst/>
              </a:rPr>
              <a:t>.</a:t>
            </a:r>
            <a:r>
              <a:rPr lang="en-CA" sz="2000" dirty="0">
                <a:effectLst/>
              </a:rPr>
              <a:t>​  </a:t>
            </a:r>
            <a:r>
              <a:rPr lang="en-CA" sz="2000" dirty="0" smtClean="0">
                <a:effectLst/>
              </a:rPr>
              <a:t>The project is expected to be completed in the next 3 months.</a:t>
            </a:r>
          </a:p>
          <a:p>
            <a:pPr lvl="0"/>
            <a:endParaRPr lang="en-CA" sz="2000" dirty="0" smtClean="0">
              <a:effectLst/>
            </a:endParaRPr>
          </a:p>
          <a:p>
            <a:pPr lvl="0"/>
            <a:r>
              <a:rPr lang="en-CA" sz="2000" dirty="0" smtClean="0">
                <a:effectLst/>
              </a:rPr>
              <a:t>We </a:t>
            </a:r>
            <a:r>
              <a:rPr lang="en-CA" sz="2000" dirty="0">
                <a:effectLst/>
              </a:rPr>
              <a:t>are</a:t>
            </a:r>
            <a:r>
              <a:rPr lang="en-CA" sz="2000" baseline="0" dirty="0">
                <a:effectLst/>
              </a:rPr>
              <a:t> very excited to complete this important study </a:t>
            </a:r>
            <a:r>
              <a:rPr lang="en-CA" sz="2000" baseline="0" dirty="0" smtClean="0">
                <a:effectLst/>
              </a:rPr>
              <a:t>in order to </a:t>
            </a:r>
            <a:r>
              <a:rPr lang="en-CA" sz="2000" baseline="0" dirty="0">
                <a:effectLst/>
              </a:rPr>
              <a:t>work with provincial agencies to </a:t>
            </a:r>
            <a:r>
              <a:rPr lang="en-CA" sz="2000" baseline="0" dirty="0" smtClean="0">
                <a:effectLst/>
              </a:rPr>
              <a:t>allow </a:t>
            </a:r>
            <a:r>
              <a:rPr lang="en-CA" sz="2000" baseline="0" dirty="0">
                <a:effectLst/>
              </a:rPr>
              <a:t>for more development in this popular commercial, recreational and residential growth area.</a:t>
            </a:r>
            <a:endParaRPr lang="en-CA" sz="2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67</a:t>
            </a:fld>
            <a:endParaRPr lang="en-US"/>
          </a:p>
        </p:txBody>
      </p:sp>
    </p:spTree>
    <p:extLst>
      <p:ext uri="{BB962C8B-B14F-4D97-AF65-F5344CB8AC3E}">
        <p14:creationId xmlns:p14="http://schemas.microsoft.com/office/powerpoint/2010/main" val="2866524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rPr>
              <a:t>Some </a:t>
            </a:r>
            <a:r>
              <a:rPr lang="en-CA" sz="1800" dirty="0" smtClean="0">
                <a:effectLst/>
              </a:rPr>
              <a:t>projects of </a:t>
            </a:r>
            <a:r>
              <a:rPr lang="en-CA" sz="1800" dirty="0">
                <a:effectLst/>
              </a:rPr>
              <a:t>more regional significance include a number of master drainage studies being undertaken in Corman Park, including involvement with </a:t>
            </a:r>
            <a:r>
              <a:rPr lang="en-CA" sz="1800" dirty="0" smtClean="0">
                <a:effectLst/>
              </a:rPr>
              <a:t>some of our regional partners. </a:t>
            </a:r>
            <a:r>
              <a:rPr lang="en-CA" sz="1800" dirty="0" smtClean="0">
                <a:effectLst/>
                <a:latin typeface="Arial" panose="020B0604020202020204" pitchFamily="34" charset="0"/>
                <a:cs typeface="Arial" panose="020B0604020202020204" pitchFamily="34" charset="0"/>
              </a:rPr>
              <a:t>This image highlights the regional significance of</a:t>
            </a:r>
            <a:r>
              <a:rPr lang="en-CA" sz="1800" baseline="0" dirty="0" smtClean="0">
                <a:effectLst/>
                <a:latin typeface="Arial" panose="020B0604020202020204" pitchFamily="34" charset="0"/>
                <a:cs typeface="Arial" panose="020B0604020202020204" pitchFamily="34" charset="0"/>
              </a:rPr>
              <a:t> </a:t>
            </a:r>
            <a:r>
              <a:rPr lang="en-CA" sz="1800" dirty="0" smtClean="0">
                <a:effectLst/>
                <a:latin typeface="Arial" panose="020B0604020202020204" pitchFamily="34" charset="0"/>
                <a:cs typeface="Arial" panose="020B0604020202020204" pitchFamily="34" charset="0"/>
              </a:rPr>
              <a:t>drainage issues as we</a:t>
            </a:r>
            <a:r>
              <a:rPr lang="en-CA" sz="1800" baseline="0" dirty="0" smtClean="0">
                <a:effectLst/>
                <a:latin typeface="Arial" panose="020B0604020202020204" pitchFamily="34" charset="0"/>
                <a:cs typeface="Arial" panose="020B0604020202020204" pitchFamily="34" charset="0"/>
              </a:rPr>
              <a:t> have many wetlands and drainage corridors in the RM, including what is known as the North East Swale abutting the City of Saskatoon within Corman 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aseline="0" dirty="0" smtClean="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0" dirty="0" smtClean="0">
                <a:effectLst/>
                <a:latin typeface="Arial" panose="020B0604020202020204" pitchFamily="34" charset="0"/>
                <a:cs typeface="Arial" panose="020B0604020202020204" pitchFamily="34" charset="0"/>
              </a:rPr>
              <a:t>This swale includes ecological and natural habitats and is in the middle of future growth areas; it also acts as drainage conveyance towards the South Saskatchewan river. You can see urban development pressing to the edge of this swale and rural area. </a:t>
            </a:r>
            <a:endParaRPr lang="en-CA" sz="1800" dirty="0" smtClean="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68</a:t>
            </a:fld>
            <a:endParaRPr lang="en-US"/>
          </a:p>
        </p:txBody>
      </p:sp>
    </p:spTree>
    <p:extLst>
      <p:ext uri="{BB962C8B-B14F-4D97-AF65-F5344CB8AC3E}">
        <p14:creationId xmlns:p14="http://schemas.microsoft.com/office/powerpoint/2010/main" val="32283409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0" dirty="0" smtClean="0">
                <a:effectLst/>
              </a:rPr>
              <a:t>Focusing on the northern part of the RM, we are working with our municipal partners to develop drainage </a:t>
            </a:r>
            <a:r>
              <a:rPr lang="en-CA" sz="1800" baseline="0" dirty="0">
                <a:effectLst/>
              </a:rPr>
              <a:t>maps to </a:t>
            </a:r>
            <a:r>
              <a:rPr lang="en-CA" sz="1800" kern="1200" dirty="0" smtClean="0">
                <a:solidFill>
                  <a:schemeClr val="tx1"/>
                </a:solidFill>
                <a:effectLst/>
                <a:latin typeface="+mn-lt"/>
                <a:ea typeface="+mn-ea"/>
                <a:cs typeface="+mn-cs"/>
              </a:rPr>
              <a:t>identify </a:t>
            </a:r>
            <a:r>
              <a:rPr lang="en-CA" sz="1800" baseline="0" dirty="0" smtClean="0">
                <a:effectLst/>
              </a:rPr>
              <a:t>the 1:100 </a:t>
            </a:r>
            <a:r>
              <a:rPr lang="en-CA" sz="1800" baseline="0" dirty="0" err="1" smtClean="0">
                <a:effectLst/>
              </a:rPr>
              <a:t>stormwater</a:t>
            </a:r>
            <a:r>
              <a:rPr lang="en-CA" sz="1800" baseline="0" dirty="0" smtClean="0">
                <a:effectLst/>
              </a:rPr>
              <a:t> areas including the important swales, catchment areas </a:t>
            </a:r>
            <a:r>
              <a:rPr lang="en-CA" sz="1800" baseline="0" dirty="0">
                <a:effectLst/>
              </a:rPr>
              <a:t>and corridors </a:t>
            </a:r>
            <a:r>
              <a:rPr lang="en-CA" sz="1800" baseline="0" dirty="0" smtClean="0">
                <a:effectLst/>
              </a:rPr>
              <a:t>that move </a:t>
            </a:r>
            <a:r>
              <a:rPr lang="en-CA" sz="1800" baseline="0" dirty="0">
                <a:effectLst/>
              </a:rPr>
              <a:t>water throughout the </a:t>
            </a:r>
            <a:r>
              <a:rPr lang="en-CA" sz="1800" baseline="0" dirty="0" smtClean="0">
                <a:effectLst/>
              </a:rPr>
              <a:t>region. </a:t>
            </a:r>
            <a:r>
              <a:rPr lang="en-US" sz="1800" kern="1200" dirty="0" smtClean="0">
                <a:solidFill>
                  <a:schemeClr val="tx1"/>
                </a:solidFill>
                <a:effectLst/>
                <a:latin typeface="+mn-lt"/>
                <a:ea typeface="+mn-ea"/>
                <a:cs typeface="+mn-cs"/>
              </a:rPr>
              <a:t>As a result of the</a:t>
            </a:r>
            <a:r>
              <a:rPr lang="en-US" sz="1800" kern="1200" baseline="0" dirty="0" smtClean="0">
                <a:solidFill>
                  <a:schemeClr val="tx1"/>
                </a:solidFill>
                <a:effectLst/>
                <a:latin typeface="+mn-lt"/>
                <a:ea typeface="+mn-ea"/>
                <a:cs typeface="+mn-cs"/>
              </a:rPr>
              <a:t> analysis</a:t>
            </a:r>
            <a:r>
              <a:rPr lang="en-US" sz="1800" kern="1200" dirty="0" smtClean="0">
                <a:solidFill>
                  <a:schemeClr val="tx1"/>
                </a:solidFill>
                <a:effectLst/>
                <a:latin typeface="+mn-lt"/>
                <a:ea typeface="+mn-ea"/>
                <a:cs typeface="+mn-cs"/>
              </a:rPr>
              <a:t>, development could be directed away from areas that would be flooded during</a:t>
            </a:r>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a major storm, and areas that require further infrastructure work would be identified.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200" dirty="0" smtClean="0">
              <a:solidFill>
                <a:schemeClr val="tx1"/>
              </a:solidFill>
              <a:effectLst/>
              <a:latin typeface="+mn-lt"/>
              <a:ea typeface="+mn-ea"/>
              <a:cs typeface="+mn-cs"/>
            </a:endParaRPr>
          </a:p>
          <a:p>
            <a:pPr marL="0" indent="0">
              <a:buFont typeface="Arial" panose="020B0604020202020204" pitchFamily="34" charset="0"/>
              <a:buNone/>
            </a:pPr>
            <a:r>
              <a:rPr lang="en-CA" sz="1800" kern="1200" dirty="0" smtClean="0">
                <a:solidFill>
                  <a:schemeClr val="tx1"/>
                </a:solidFill>
                <a:effectLst/>
                <a:latin typeface="+mn-lt"/>
                <a:ea typeface="+mn-ea"/>
                <a:cs typeface="+mn-cs"/>
              </a:rPr>
              <a:t>For example the study might confirm the size and location of needed culverts or help identify the appropriate size of a storm pond used in the site design. </a:t>
            </a:r>
          </a:p>
          <a:p>
            <a:pPr marL="0" indent="0">
              <a:buFont typeface="Arial" panose="020B0604020202020204" pitchFamily="34" charset="0"/>
              <a:buNone/>
            </a:pPr>
            <a:endParaRPr lang="en-CA"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This work is expected</a:t>
            </a:r>
            <a:r>
              <a:rPr lang="en-US" sz="1800" kern="1200" baseline="0" dirty="0" smtClean="0">
                <a:solidFill>
                  <a:schemeClr val="tx1"/>
                </a:solidFill>
                <a:effectLst/>
                <a:latin typeface="+mn-lt"/>
                <a:ea typeface="+mn-ea"/>
                <a:cs typeface="+mn-cs"/>
              </a:rPr>
              <a:t> to completed within the next month and the results will be made public once available. </a:t>
            </a:r>
            <a:endParaRPr lang="en-CA" sz="1800" baseline="0" dirty="0">
              <a:effectLst/>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69</a:t>
            </a:fld>
            <a:endParaRPr lang="en-US"/>
          </a:p>
        </p:txBody>
      </p:sp>
    </p:spTree>
    <p:extLst>
      <p:ext uri="{BB962C8B-B14F-4D97-AF65-F5344CB8AC3E}">
        <p14:creationId xmlns:p14="http://schemas.microsoft.com/office/powerpoint/2010/main" val="155858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evening…thank </a:t>
            </a:r>
            <a:r>
              <a:rPr lang="en-US" dirty="0" err="1" smtClean="0"/>
              <a:t>yous</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7</a:t>
            </a:fld>
            <a:endParaRPr lang="en-CA"/>
          </a:p>
        </p:txBody>
      </p:sp>
    </p:spTree>
    <p:extLst>
      <p:ext uri="{BB962C8B-B14F-4D97-AF65-F5344CB8AC3E}">
        <p14:creationId xmlns:p14="http://schemas.microsoft.com/office/powerpoint/2010/main" val="16828897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n-US" sz="1800" dirty="0" smtClean="0"/>
              <a:t>Moving onto a transportation project</a:t>
            </a:r>
            <a:r>
              <a:rPr lang="en-US" sz="1800" baseline="0" dirty="0" smtClean="0"/>
              <a:t> I’ve spoke about over the past couple years, </a:t>
            </a:r>
            <a:r>
              <a:rPr lang="en-US" sz="1800" dirty="0" smtClean="0"/>
              <a:t>the Ministry of Highways &amp; Infrastructure</a:t>
            </a:r>
            <a:r>
              <a:rPr lang="en-US" sz="1800" kern="1200" dirty="0" smtClean="0">
                <a:solidFill>
                  <a:schemeClr val="tx1"/>
                </a:solidFill>
                <a:latin typeface="+mn-lt"/>
                <a:ea typeface="+mn-ea"/>
                <a:cs typeface="+mn-cs"/>
              </a:rPr>
              <a:t> has been undertaking</a:t>
            </a:r>
            <a:r>
              <a:rPr lang="en-US" sz="1800" kern="1200" baseline="0" dirty="0" smtClean="0">
                <a:solidFill>
                  <a:schemeClr val="tx1"/>
                </a:solidFill>
                <a:latin typeface="+mn-lt"/>
                <a:ea typeface="+mn-ea"/>
                <a:cs typeface="+mn-cs"/>
              </a:rPr>
              <a:t> work on setting the route for the </a:t>
            </a:r>
            <a:r>
              <a:rPr lang="en-US" sz="1800" kern="1200" dirty="0" smtClean="0">
                <a:solidFill>
                  <a:schemeClr val="tx1"/>
                </a:solidFill>
                <a:latin typeface="+mn-lt"/>
                <a:ea typeface="+mn-ea"/>
                <a:cs typeface="+mn-cs"/>
              </a:rPr>
              <a:t>Saskatoon Freeway,</a:t>
            </a:r>
            <a:r>
              <a:rPr lang="en-US" sz="1800" kern="1200" baseline="0" dirty="0" smtClean="0">
                <a:solidFill>
                  <a:schemeClr val="tx1"/>
                </a:solidFill>
                <a:latin typeface="+mn-lt"/>
                <a:ea typeface="+mn-ea"/>
                <a:cs typeface="+mn-cs"/>
              </a:rPr>
              <a:t> previously known as Perimeter Highway, since 2014. The Saskatoon Freeway alignment is shown in white.</a:t>
            </a:r>
          </a:p>
          <a:p>
            <a:pPr>
              <a:buFont typeface="Arial" pitchFamily="34" charset="0"/>
              <a:buNone/>
            </a:pPr>
            <a:endParaRPr lang="en-US" sz="1800" kern="1200" baseline="0" dirty="0" smtClean="0">
              <a:solidFill>
                <a:schemeClr val="tx1"/>
              </a:solidFill>
              <a:latin typeface="+mn-lt"/>
              <a:ea typeface="+mn-ea"/>
              <a:cs typeface="+mn-cs"/>
            </a:endParaRPr>
          </a:p>
          <a:p>
            <a:pPr>
              <a:buFont typeface="Arial" pitchFamily="34" charset="0"/>
              <a:buNone/>
            </a:pPr>
            <a:r>
              <a:rPr lang="en-US" sz="1800" kern="1200" baseline="0" dirty="0" smtClean="0">
                <a:solidFill>
                  <a:schemeClr val="tx1"/>
                </a:solidFill>
                <a:latin typeface="+mn-lt"/>
                <a:ea typeface="+mn-ea"/>
                <a:cs typeface="+mn-cs"/>
              </a:rPr>
              <a:t>The northern part of the alignment was confirmed in 2014 *click* but the province wanted to revisit the southwest and southeast areas. </a:t>
            </a:r>
          </a:p>
          <a:p>
            <a:pPr>
              <a:buFont typeface="Arial" pitchFamily="34" charset="0"/>
              <a:buNone/>
            </a:pPr>
            <a:endParaRPr lang="en-US" sz="18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800" kern="1200" dirty="0" smtClean="0">
                <a:solidFill>
                  <a:schemeClr val="tx1"/>
                </a:solidFill>
                <a:effectLst/>
                <a:latin typeface="+mn-lt"/>
                <a:ea typeface="+mn-ea"/>
                <a:cs typeface="+mn-cs"/>
              </a:rPr>
              <a:t>The unconfirmed</a:t>
            </a:r>
            <a:r>
              <a:rPr lang="en-CA" sz="1800" kern="1200" baseline="0" dirty="0" smtClean="0">
                <a:solidFill>
                  <a:schemeClr val="tx1"/>
                </a:solidFill>
                <a:effectLst/>
                <a:latin typeface="+mn-lt"/>
                <a:ea typeface="+mn-ea"/>
                <a:cs typeface="+mn-cs"/>
              </a:rPr>
              <a:t> </a:t>
            </a:r>
            <a:r>
              <a:rPr lang="en-CA" sz="1800" kern="1200" dirty="0" smtClean="0">
                <a:solidFill>
                  <a:schemeClr val="tx1"/>
                </a:solidFill>
                <a:effectLst/>
                <a:latin typeface="+mn-lt"/>
                <a:ea typeface="+mn-ea"/>
                <a:cs typeface="+mn-cs"/>
              </a:rPr>
              <a:t>route alignments were finalized in March 2018 by the province. *click*</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8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smtClean="0">
                <a:solidFill>
                  <a:schemeClr val="tx1"/>
                </a:solidFill>
                <a:effectLst/>
                <a:latin typeface="+mn-lt"/>
                <a:ea typeface="+mn-ea"/>
                <a:cs typeface="+mn-cs"/>
              </a:rPr>
              <a:t>Currently there is a 500 m buffer area along the route</a:t>
            </a:r>
            <a:r>
              <a:rPr lang="en-CA" sz="1800" kern="1200" baseline="0" dirty="0" smtClean="0">
                <a:solidFill>
                  <a:schemeClr val="tx1"/>
                </a:solidFill>
                <a:effectLst/>
                <a:latin typeface="+mn-lt"/>
                <a:ea typeface="+mn-ea"/>
                <a:cs typeface="+mn-cs"/>
              </a:rPr>
              <a:t> </a:t>
            </a:r>
            <a:r>
              <a:rPr lang="en-CA" sz="1800" kern="1200" dirty="0" smtClean="0">
                <a:solidFill>
                  <a:schemeClr val="tx1"/>
                </a:solidFill>
                <a:effectLst/>
                <a:latin typeface="+mn-lt"/>
                <a:ea typeface="+mn-ea"/>
                <a:cs typeface="+mn-cs"/>
              </a:rPr>
              <a:t>where subdivision and development is restricted.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smtClean="0">
                <a:solidFill>
                  <a:schemeClr val="tx1"/>
                </a:solidFill>
                <a:effectLst/>
                <a:latin typeface="+mn-lt"/>
                <a:ea typeface="+mn-ea"/>
                <a:cs typeface="+mn-cs"/>
              </a:rPr>
              <a:t>This month</a:t>
            </a:r>
            <a:r>
              <a:rPr lang="en-CA" sz="1800" kern="1200" baseline="0" dirty="0" smtClean="0">
                <a:solidFill>
                  <a:schemeClr val="tx1"/>
                </a:solidFill>
                <a:effectLst/>
                <a:latin typeface="+mn-lt"/>
                <a:ea typeface="+mn-ea"/>
                <a:cs typeface="+mn-cs"/>
              </a:rPr>
              <a:t> the province, hired a consultant to begin what is called </a:t>
            </a:r>
            <a:r>
              <a:rPr lang="en-CA" sz="1800" kern="1200" dirty="0" smtClean="0">
                <a:solidFill>
                  <a:schemeClr val="tx1"/>
                </a:solidFill>
                <a:effectLst/>
                <a:latin typeface="+mn-lt"/>
                <a:ea typeface="+mn-ea"/>
                <a:cs typeface="+mn-cs"/>
              </a:rPr>
              <a:t>functional</a:t>
            </a:r>
            <a:r>
              <a:rPr lang="en-CA" sz="1800" kern="1200" baseline="0" dirty="0" smtClean="0">
                <a:solidFill>
                  <a:schemeClr val="tx1"/>
                </a:solidFill>
                <a:effectLst/>
                <a:latin typeface="+mn-lt"/>
                <a:ea typeface="+mn-ea"/>
                <a:cs typeface="+mn-cs"/>
              </a:rPr>
              <a:t> planning. This </a:t>
            </a:r>
            <a:r>
              <a:rPr lang="en-CA" sz="1800" kern="1200" dirty="0" smtClean="0">
                <a:solidFill>
                  <a:schemeClr val="tx1"/>
                </a:solidFill>
                <a:effectLst/>
                <a:latin typeface="+mn-lt"/>
                <a:ea typeface="+mn-ea"/>
                <a:cs typeface="+mn-cs"/>
              </a:rPr>
              <a:t>functional</a:t>
            </a:r>
            <a:r>
              <a:rPr lang="en-CA" sz="1800" kern="1200" baseline="0" dirty="0" smtClean="0">
                <a:solidFill>
                  <a:schemeClr val="tx1"/>
                </a:solidFill>
                <a:effectLst/>
                <a:latin typeface="+mn-lt"/>
                <a:ea typeface="+mn-ea"/>
                <a:cs typeface="+mn-cs"/>
              </a:rPr>
              <a:t> planning will help to reduce these buffer areas as it will design the interchange configurations, show the service road alignments and generally set the design of the actual freeway. The RM is involved as part of these discussions with the Ministry of Highways &amp; Infrastructure.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baseline="0" dirty="0" smtClean="0">
                <a:solidFill>
                  <a:schemeClr val="tx1"/>
                </a:solidFill>
                <a:effectLst/>
                <a:latin typeface="+mn-lt"/>
                <a:ea typeface="+mn-ea"/>
                <a:cs typeface="+mn-cs"/>
              </a:rPr>
              <a:t>If you think your property is affected by the Freeway alignment I would encourage you to come into the office to talk to my staff about any restrictions that may be in place.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BB43AF9-B2B7-4EB3-95CA-FA8747140CB4}" type="slidenum">
              <a:rPr lang="en-CA" smtClean="0"/>
              <a:pPr/>
              <a:t>70</a:t>
            </a:fld>
            <a:endParaRPr lang="en-CA"/>
          </a:p>
        </p:txBody>
      </p:sp>
    </p:spTree>
    <p:extLst>
      <p:ext uri="{BB962C8B-B14F-4D97-AF65-F5344CB8AC3E}">
        <p14:creationId xmlns:p14="http://schemas.microsoft.com/office/powerpoint/2010/main" val="832570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CA" sz="1800" baseline="0" dirty="0" smtClean="0"/>
              <a:t>Lastly I want to talk about P4G or </a:t>
            </a:r>
            <a:r>
              <a:rPr lang="en-CA" sz="1800" dirty="0" smtClean="0"/>
              <a:t>Saskatoon North Partnership For Growth. This group includes political and administrative representation from </a:t>
            </a:r>
            <a:r>
              <a:rPr lang="en-CA" sz="1800" baseline="0" dirty="0" smtClean="0"/>
              <a:t>Corman Park, </a:t>
            </a:r>
            <a:r>
              <a:rPr lang="en-CA" sz="1800" dirty="0" smtClean="0"/>
              <a:t>Saskatoon, Warman</a:t>
            </a:r>
            <a:r>
              <a:rPr lang="en-CA" sz="1800" baseline="0" dirty="0" smtClean="0"/>
              <a:t>, </a:t>
            </a:r>
            <a:r>
              <a:rPr lang="en-CA" sz="1800" dirty="0" smtClean="0"/>
              <a:t>Martensville,</a:t>
            </a:r>
            <a:r>
              <a:rPr lang="en-CA" sz="1800" baseline="0" dirty="0" smtClean="0"/>
              <a:t> O</a:t>
            </a:r>
            <a:r>
              <a:rPr lang="en-CA" sz="1800" dirty="0" smtClean="0"/>
              <a:t>sler </a:t>
            </a:r>
            <a:r>
              <a:rPr lang="en-US" sz="1800" baseline="0" dirty="0" smtClean="0"/>
              <a:t>as well as advisory representation from the Saskatoon Regional Economic Development Authority. </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CA" sz="18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smtClean="0"/>
              <a:t>The P4G hired a</a:t>
            </a:r>
            <a:r>
              <a:rPr lang="en-CA" sz="1800" baseline="0" dirty="0" smtClean="0"/>
              <a:t> project manager in 2013 and an independent consultant, O2 Planning + De</a:t>
            </a:r>
            <a:r>
              <a:rPr lang="en-CA" sz="1800" dirty="0" smtClean="0"/>
              <a:t>sign in October 2014 to complete the Regional Plan.</a:t>
            </a:r>
            <a:r>
              <a:rPr lang="en-CA" sz="1800" baseline="0" dirty="0" smtClean="0"/>
              <a:t> In the </a:t>
            </a:r>
            <a:r>
              <a:rPr lang="en-CA" sz="1800" kern="1200" dirty="0" smtClean="0">
                <a:solidFill>
                  <a:schemeClr val="tx1"/>
                </a:solidFill>
                <a:effectLst/>
                <a:latin typeface="+mn-lt"/>
                <a:ea typeface="+mn-ea"/>
                <a:cs typeface="+mn-cs"/>
              </a:rPr>
              <a:t>fall of 2017 the P4G </a:t>
            </a:r>
            <a:r>
              <a:rPr lang="en-CA" sz="1800" dirty="0" smtClean="0"/>
              <a:t>Regional Plan was ‘endorsed in principle’ by all of the municipalities. </a:t>
            </a:r>
            <a:r>
              <a:rPr lang="en-CA" sz="1800" b="0" i="0" kern="1200" dirty="0" smtClean="0">
                <a:solidFill>
                  <a:schemeClr val="tx1"/>
                </a:solidFill>
                <a:effectLst/>
                <a:latin typeface="+mn-lt"/>
                <a:ea typeface="+mn-ea"/>
                <a:cs typeface="+mn-cs"/>
              </a:rPr>
              <a:t>This endorsement</a:t>
            </a:r>
            <a:r>
              <a:rPr lang="en-CA" sz="1800" b="0" i="0" kern="1200" baseline="0" dirty="0" smtClean="0">
                <a:solidFill>
                  <a:schemeClr val="tx1"/>
                </a:solidFill>
                <a:effectLst/>
                <a:latin typeface="+mn-lt"/>
                <a:ea typeface="+mn-ea"/>
                <a:cs typeface="+mn-cs"/>
              </a:rPr>
              <a:t> has allowed </a:t>
            </a:r>
            <a:r>
              <a:rPr lang="en-CA" sz="1800" b="0" i="0" kern="1200" dirty="0" smtClean="0">
                <a:solidFill>
                  <a:schemeClr val="tx1"/>
                </a:solidFill>
                <a:effectLst/>
                <a:latin typeface="+mn-lt"/>
                <a:ea typeface="+mn-ea"/>
                <a:cs typeface="+mn-cs"/>
              </a:rPr>
              <a:t>development proposals in the region to be evaluated on the draft policies within the Regional Plan and </a:t>
            </a:r>
            <a:r>
              <a:rPr lang="en-CA" sz="1800" b="0" i="0" kern="1200" baseline="0" dirty="0" smtClean="0">
                <a:solidFill>
                  <a:schemeClr val="tx1"/>
                </a:solidFill>
                <a:effectLst/>
                <a:latin typeface="+mn-lt"/>
                <a:ea typeface="+mn-ea"/>
                <a:cs typeface="+mn-cs"/>
              </a:rPr>
              <a:t>move forward for approvals</a:t>
            </a:r>
            <a:r>
              <a:rPr lang="en-CA" sz="18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smtClean="0">
                <a:solidFill>
                  <a:schemeClr val="tx1"/>
                </a:solidFill>
                <a:effectLst/>
                <a:latin typeface="+mn-lt"/>
                <a:ea typeface="+mn-ea"/>
                <a:cs typeface="+mn-cs"/>
              </a:rPr>
              <a:t>This endorsement has also allowed the R.M. to proceed with bylaw amendments to current policies to align with the P4G Regional Plan. For example, last year we expanded 5 per ¼ residential densities into the P4G study area to match agricultural</a:t>
            </a:r>
            <a:r>
              <a:rPr lang="en-CA" sz="1800" kern="1200" baseline="0" dirty="0" smtClean="0">
                <a:solidFill>
                  <a:schemeClr val="tx1"/>
                </a:solidFill>
                <a:effectLst/>
                <a:latin typeface="+mn-lt"/>
                <a:ea typeface="+mn-ea"/>
                <a:cs typeface="+mn-cs"/>
              </a:rPr>
              <a:t> areas where previously this was restricted</a:t>
            </a:r>
            <a:r>
              <a:rPr lang="en-CA" sz="1800" kern="1200" dirty="0" smtClean="0">
                <a:solidFill>
                  <a:schemeClr val="tx1"/>
                </a:solidFill>
                <a:effectLst/>
                <a:latin typeface="+mn-lt"/>
                <a:ea typeface="+mn-ea"/>
                <a:cs typeface="+mn-cs"/>
              </a:rPr>
              <a:t>.</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CA"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71</a:t>
            </a:fld>
            <a:endParaRPr lang="en-US"/>
          </a:p>
        </p:txBody>
      </p:sp>
    </p:spTree>
    <p:extLst>
      <p:ext uri="{BB962C8B-B14F-4D97-AF65-F5344CB8AC3E}">
        <p14:creationId xmlns:p14="http://schemas.microsoft.com/office/powerpoint/2010/main" val="27648854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CA" sz="2800" kern="1200" dirty="0" smtClean="0">
                <a:solidFill>
                  <a:schemeClr val="tx1"/>
                </a:solidFill>
                <a:effectLst/>
                <a:latin typeface="+mn-lt"/>
                <a:ea typeface="+mn-ea"/>
                <a:cs typeface="+mn-cs"/>
              </a:rPr>
              <a:t>The map on the screen shows the P4G future land</a:t>
            </a:r>
            <a:r>
              <a:rPr lang="en-CA" sz="2800" kern="1200" baseline="0" dirty="0" smtClean="0">
                <a:solidFill>
                  <a:schemeClr val="tx1"/>
                </a:solidFill>
                <a:effectLst/>
                <a:latin typeface="+mn-lt"/>
                <a:ea typeface="+mn-ea"/>
                <a:cs typeface="+mn-cs"/>
              </a:rPr>
              <a:t> use map. The yellow colours show rural and urban residential areas and the purple colours show rural and urban commercial/industrial areas. The dark green is a green network study area and the lighter green area is agricultural</a:t>
            </a:r>
            <a:r>
              <a:rPr lang="en-CA" sz="2800" kern="1200" dirty="0" smtClean="0">
                <a:solidFill>
                  <a:schemeClr val="tx1"/>
                </a:solidFill>
                <a:effectLst/>
                <a:latin typeface="+mn-lt"/>
                <a:ea typeface="+mn-ea"/>
                <a:cs typeface="+mn-cs"/>
              </a:rPr>
              <a:t>. The grey areas show current urban</a:t>
            </a:r>
            <a:r>
              <a:rPr lang="en-CA" sz="2800" kern="1200" baseline="0" dirty="0" smtClean="0">
                <a:solidFill>
                  <a:schemeClr val="tx1"/>
                </a:solidFill>
                <a:effectLst/>
                <a:latin typeface="+mn-lt"/>
                <a:ea typeface="+mn-ea"/>
                <a:cs typeface="+mn-cs"/>
              </a:rPr>
              <a:t> boundaries. </a:t>
            </a:r>
            <a:endParaRPr lang="en-CA" sz="2800" kern="1200" dirty="0" smtClean="0">
              <a:solidFill>
                <a:schemeClr val="tx1"/>
              </a:solidFill>
              <a:effectLst/>
              <a:latin typeface="+mn-lt"/>
              <a:ea typeface="+mn-ea"/>
              <a:cs typeface="+mn-cs"/>
            </a:endParaRPr>
          </a:p>
          <a:p>
            <a:endParaRPr lang="en-CA" sz="2800" kern="1200" dirty="0" smtClean="0">
              <a:solidFill>
                <a:schemeClr val="tx1"/>
              </a:solidFill>
              <a:effectLst/>
              <a:latin typeface="+mn-lt"/>
              <a:ea typeface="+mn-ea"/>
              <a:cs typeface="+mn-cs"/>
            </a:endParaRPr>
          </a:p>
          <a:p>
            <a:r>
              <a:rPr lang="en-CA" sz="2800" kern="1200" dirty="0" smtClean="0">
                <a:solidFill>
                  <a:schemeClr val="tx1"/>
                </a:solidFill>
                <a:effectLst/>
                <a:latin typeface="+mn-lt"/>
                <a:ea typeface="+mn-ea"/>
                <a:cs typeface="+mn-cs"/>
              </a:rPr>
              <a:t>As part of the proposed P4G Regional Plan a new Planning District is envisioned to be created.  This will include expanded Planning District boundaries as well as an expanded 13 member District Planning Commission.  This will replace</a:t>
            </a:r>
            <a:r>
              <a:rPr lang="en-CA" sz="2800" kern="1200" baseline="0" dirty="0" smtClean="0">
                <a:solidFill>
                  <a:schemeClr val="tx1"/>
                </a:solidFill>
                <a:effectLst/>
                <a:latin typeface="+mn-lt"/>
                <a:ea typeface="+mn-ea"/>
                <a:cs typeface="+mn-cs"/>
              </a:rPr>
              <a:t> the current Planning District we have with just Saskatoon.</a:t>
            </a:r>
            <a:endParaRPr lang="en-CA" sz="2800" kern="1200" dirty="0" smtClean="0">
              <a:solidFill>
                <a:schemeClr val="tx1"/>
              </a:solidFill>
              <a:effectLst/>
              <a:latin typeface="+mn-lt"/>
              <a:ea typeface="+mn-ea"/>
              <a:cs typeface="+mn-cs"/>
            </a:endParaRPr>
          </a:p>
          <a:p>
            <a:endParaRPr lang="en-CA" sz="2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kern="1200" dirty="0" smtClean="0">
                <a:solidFill>
                  <a:schemeClr val="tx1"/>
                </a:solidFill>
                <a:effectLst/>
                <a:latin typeface="+mn-lt"/>
                <a:ea typeface="+mn-ea"/>
                <a:cs typeface="+mn-cs"/>
              </a:rPr>
              <a:t>In order to create the new Planning District, a new P4G Official Community Plan and P4G Zoning Bylaw must be drafted and given provincial approval.</a:t>
            </a:r>
            <a:r>
              <a:rPr lang="en-CA" sz="2800" kern="1200" baseline="0" dirty="0" smtClean="0">
                <a:solidFill>
                  <a:schemeClr val="tx1"/>
                </a:solidFill>
                <a:effectLst/>
                <a:latin typeface="+mn-lt"/>
                <a:ea typeface="+mn-ea"/>
                <a:cs typeface="+mn-cs"/>
              </a:rPr>
              <a:t> This </a:t>
            </a:r>
            <a:r>
              <a:rPr lang="en-CA" sz="2800" kern="1200" dirty="0" smtClean="0">
                <a:solidFill>
                  <a:schemeClr val="tx1"/>
                </a:solidFill>
                <a:effectLst/>
                <a:latin typeface="+mn-lt"/>
                <a:ea typeface="+mn-ea"/>
                <a:cs typeface="+mn-cs"/>
              </a:rPr>
              <a:t>is expected to take place in late 2019.  Additional public hearings, including the consideration for a joint public hearing between the five municipal Councils, will take place at that time.  Initial stages of drafting the necessary Agreement and P4G Zoning Bylaw have begun; open houses on the Zoning Bylaw project including will take place early next year.  </a:t>
            </a:r>
          </a:p>
          <a:p>
            <a:endParaRPr lang="en-CA" sz="2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kern="1200" dirty="0" smtClean="0">
                <a:solidFill>
                  <a:schemeClr val="tx1"/>
                </a:solidFill>
                <a:effectLst/>
                <a:latin typeface="+mn-lt"/>
                <a:ea typeface="+mn-ea"/>
                <a:cs typeface="+mn-cs"/>
              </a:rPr>
              <a:t>You may have </a:t>
            </a:r>
            <a:r>
              <a:rPr lang="en-CA" sz="2800" kern="1200" baseline="0" dirty="0" smtClean="0">
                <a:solidFill>
                  <a:schemeClr val="tx1"/>
                </a:solidFill>
                <a:effectLst/>
                <a:latin typeface="+mn-lt"/>
                <a:ea typeface="+mn-ea"/>
                <a:cs typeface="+mn-cs"/>
              </a:rPr>
              <a:t>questions on P4G or the other planning studies I spoke about tonight, so please come in or call the RM office to talk to one of my staff. We don’t mind talking to you about the options available on your property. You can also </a:t>
            </a:r>
            <a:r>
              <a:rPr lang="en-CA" sz="2800" kern="1200" dirty="0" smtClean="0">
                <a:solidFill>
                  <a:schemeClr val="tx1"/>
                </a:solidFill>
                <a:effectLst/>
                <a:latin typeface="+mn-lt"/>
                <a:ea typeface="+mn-ea"/>
                <a:cs typeface="+mn-cs"/>
              </a:rPr>
              <a:t>visit</a:t>
            </a:r>
            <a:r>
              <a:rPr lang="en-CA" sz="2800" kern="1200" baseline="0" dirty="0" smtClean="0">
                <a:solidFill>
                  <a:schemeClr val="tx1"/>
                </a:solidFill>
                <a:effectLst/>
                <a:latin typeface="+mn-lt"/>
                <a:ea typeface="+mn-ea"/>
                <a:cs typeface="+mn-cs"/>
              </a:rPr>
              <a:t> the RM or P4G website for more information.</a:t>
            </a:r>
          </a:p>
          <a:p>
            <a:endParaRPr lang="en-CA" sz="2800" kern="1200" baseline="0" dirty="0" smtClean="0">
              <a:solidFill>
                <a:schemeClr val="tx1"/>
              </a:solidFill>
              <a:effectLst/>
              <a:latin typeface="+mn-lt"/>
              <a:ea typeface="+mn-ea"/>
              <a:cs typeface="+mn-cs"/>
            </a:endParaRPr>
          </a:p>
          <a:p>
            <a:r>
              <a:rPr lang="en-CA" sz="2800" kern="1200" baseline="0" dirty="0" smtClean="0">
                <a:solidFill>
                  <a:schemeClr val="tx1"/>
                </a:solidFill>
                <a:effectLst/>
                <a:latin typeface="+mn-lt"/>
                <a:ea typeface="+mn-ea"/>
                <a:cs typeface="+mn-cs"/>
              </a:rPr>
              <a:t>With that I would like to turn it over to our Chief of Police. Thank you</a:t>
            </a:r>
            <a:endParaRPr lang="en-CA" sz="280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CA" sz="2800" dirty="0" smtClean="0"/>
          </a:p>
        </p:txBody>
      </p:sp>
      <p:sp>
        <p:nvSpPr>
          <p:cNvPr id="4" name="Slide Number Placeholder 3"/>
          <p:cNvSpPr>
            <a:spLocks noGrp="1"/>
          </p:cNvSpPr>
          <p:nvPr>
            <p:ph type="sldNum" sz="quarter" idx="10"/>
          </p:nvPr>
        </p:nvSpPr>
        <p:spPr/>
        <p:txBody>
          <a:bodyPr/>
          <a:lstStyle/>
          <a:p>
            <a:fld id="{9F3229C3-9A51-4494-95CC-3916B891175F}" type="slidenum">
              <a:rPr lang="en-CA" smtClean="0"/>
              <a:t>72</a:t>
            </a:fld>
            <a:endParaRPr lang="en-CA"/>
          </a:p>
        </p:txBody>
      </p:sp>
    </p:spTree>
    <p:extLst>
      <p:ext uri="{BB962C8B-B14F-4D97-AF65-F5344CB8AC3E}">
        <p14:creationId xmlns:p14="http://schemas.microsoft.com/office/powerpoint/2010/main" val="1657863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73</a:t>
            </a:fld>
            <a:endParaRPr lang="en-CA"/>
          </a:p>
        </p:txBody>
      </p:sp>
    </p:spTree>
    <p:extLst>
      <p:ext uri="{BB962C8B-B14F-4D97-AF65-F5344CB8AC3E}">
        <p14:creationId xmlns:p14="http://schemas.microsoft.com/office/powerpoint/2010/main" val="31399671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Mandate has been the same since the inception of CPPS.  Mandate could be modified</a:t>
            </a:r>
            <a:r>
              <a:rPr lang="en-US" baseline="0" dirty="0" smtClean="0"/>
              <a:t> and changed if required – depends on needs of RM</a:t>
            </a:r>
            <a:r>
              <a:rPr lang="en-US" dirty="0" smtClean="0"/>
              <a:t> </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74</a:t>
            </a:fld>
            <a:endParaRPr lang="en-CA"/>
          </a:p>
        </p:txBody>
      </p:sp>
    </p:spTree>
    <p:extLst>
      <p:ext uri="{BB962C8B-B14F-4D97-AF65-F5344CB8AC3E}">
        <p14:creationId xmlns:p14="http://schemas.microsoft.com/office/powerpoint/2010/main" val="2999474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Stray animal – cattle, horses</a:t>
            </a:r>
          </a:p>
          <a:p>
            <a:r>
              <a:rPr lang="en-CA" dirty="0" smtClean="0"/>
              <a:t>Crime prevention</a:t>
            </a:r>
          </a:p>
          <a:p>
            <a:endParaRPr lang="en-CA"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75</a:t>
            </a:fld>
            <a:endParaRPr lang="en-CA"/>
          </a:p>
        </p:txBody>
      </p:sp>
    </p:spTree>
    <p:extLst>
      <p:ext uri="{BB962C8B-B14F-4D97-AF65-F5344CB8AC3E}">
        <p14:creationId xmlns:p14="http://schemas.microsoft.com/office/powerpoint/2010/main" val="34175239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76</a:t>
            </a:fld>
            <a:endParaRPr lang="en-CA"/>
          </a:p>
        </p:txBody>
      </p:sp>
    </p:spTree>
    <p:extLst>
      <p:ext uri="{BB962C8B-B14F-4D97-AF65-F5344CB8AC3E}">
        <p14:creationId xmlns:p14="http://schemas.microsoft.com/office/powerpoint/2010/main" val="4755263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77</a:t>
            </a:fld>
            <a:endParaRPr lang="en-CA"/>
          </a:p>
        </p:txBody>
      </p:sp>
    </p:spTree>
    <p:extLst>
      <p:ext uri="{BB962C8B-B14F-4D97-AF65-F5344CB8AC3E}">
        <p14:creationId xmlns:p14="http://schemas.microsoft.com/office/powerpoint/2010/main" val="3706161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78</a:t>
            </a:fld>
            <a:endParaRPr lang="en-CA"/>
          </a:p>
        </p:txBody>
      </p:sp>
    </p:spTree>
    <p:extLst>
      <p:ext uri="{BB962C8B-B14F-4D97-AF65-F5344CB8AC3E}">
        <p14:creationId xmlns:p14="http://schemas.microsoft.com/office/powerpoint/2010/main" val="3007160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79</a:t>
            </a:fld>
            <a:endParaRPr lang="en-CA"/>
          </a:p>
        </p:txBody>
      </p:sp>
    </p:spTree>
    <p:extLst>
      <p:ext uri="{BB962C8B-B14F-4D97-AF65-F5344CB8AC3E}">
        <p14:creationId xmlns:p14="http://schemas.microsoft.com/office/powerpoint/2010/main" val="40221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n-CA" sz="1800" kern="1200" dirty="0" smtClean="0">
                <a:solidFill>
                  <a:schemeClr val="tx1"/>
                </a:solidFill>
                <a:effectLst/>
                <a:latin typeface="+mn-lt"/>
                <a:ea typeface="+mn-ea"/>
                <a:cs typeface="+mn-cs"/>
              </a:rPr>
              <a:t>As many of you know, the Rural Municipality of Corman Park was established in 1970 following the amalgamation of the three smaller rural municipalities of Cory, Warman and Park.</a:t>
            </a:r>
          </a:p>
          <a:p>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The R.M. covers an area of approximately 800 square miles, with a current population close to 9,000.  These numbers make Corman Park the largest rural municipality in the province by population by double the margin of the next largest, and one of the biggest in terms of land mass.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All major highways leading to Saskatoon are within the R.M., in addition to over 1200 km of municipally maintained roadways </a:t>
            </a:r>
          </a:p>
          <a:p>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Corman Park prides itself on providing residents and visitors alike the highest possible level of service to work, live, and play.</a:t>
            </a:r>
            <a:endParaRPr lang="en-US" sz="1800" dirty="0"/>
          </a:p>
        </p:txBody>
      </p:sp>
      <p:sp>
        <p:nvSpPr>
          <p:cNvPr id="4" name="Slide Number Placeholder 3"/>
          <p:cNvSpPr>
            <a:spLocks noGrp="1"/>
          </p:cNvSpPr>
          <p:nvPr>
            <p:ph type="sldNum" sz="quarter" idx="10"/>
          </p:nvPr>
        </p:nvSpPr>
        <p:spPr/>
        <p:txBody>
          <a:bodyPr/>
          <a:lstStyle/>
          <a:p>
            <a:fld id="{8446C4F1-73A5-4D6D-853C-9E0AF10BCE62}" type="slidenum">
              <a:rPr lang="en-US" smtClean="0"/>
              <a:pPr/>
              <a:t>8</a:t>
            </a:fld>
            <a:endParaRPr lang="en-US"/>
          </a:p>
        </p:txBody>
      </p:sp>
    </p:spTree>
    <p:extLst>
      <p:ext uri="{BB962C8B-B14F-4D97-AF65-F5344CB8AC3E}">
        <p14:creationId xmlns:p14="http://schemas.microsoft.com/office/powerpoint/2010/main" val="1195786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80</a:t>
            </a:fld>
            <a:endParaRPr lang="en-CA"/>
          </a:p>
        </p:txBody>
      </p:sp>
    </p:spTree>
    <p:extLst>
      <p:ext uri="{BB962C8B-B14F-4D97-AF65-F5344CB8AC3E}">
        <p14:creationId xmlns:p14="http://schemas.microsoft.com/office/powerpoint/2010/main" val="1385635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81</a:t>
            </a:fld>
            <a:endParaRPr lang="en-CA"/>
          </a:p>
        </p:txBody>
      </p:sp>
    </p:spTree>
    <p:extLst>
      <p:ext uri="{BB962C8B-B14F-4D97-AF65-F5344CB8AC3E}">
        <p14:creationId xmlns:p14="http://schemas.microsoft.com/office/powerpoint/2010/main" val="28764970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complaints in three years.  Emphasis on professionalism.  In car video and audio.</a:t>
            </a:r>
          </a:p>
          <a:p>
            <a:endParaRPr lang="en-US" dirty="0" smtClean="0"/>
          </a:p>
          <a:p>
            <a:r>
              <a:rPr lang="en-US" dirty="0" smtClean="0"/>
              <a:t>Within budget this year.</a:t>
            </a:r>
            <a:r>
              <a:rPr lang="en-US" baseline="0" dirty="0" smtClean="0"/>
              <a:t>  Net cost of policing has come down the </a:t>
            </a:r>
            <a:r>
              <a:rPr lang="en-US" baseline="0" smtClean="0"/>
              <a:t>last three years for the RM</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82</a:t>
            </a:fld>
            <a:endParaRPr lang="en-CA"/>
          </a:p>
        </p:txBody>
      </p:sp>
    </p:spTree>
    <p:extLst>
      <p:ext uri="{BB962C8B-B14F-4D97-AF65-F5344CB8AC3E}">
        <p14:creationId xmlns:p14="http://schemas.microsoft.com/office/powerpoint/2010/main" val="10881247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83</a:t>
            </a:fld>
            <a:endParaRPr lang="en-CA"/>
          </a:p>
        </p:txBody>
      </p:sp>
    </p:spTree>
    <p:extLst>
      <p:ext uri="{BB962C8B-B14F-4D97-AF65-F5344CB8AC3E}">
        <p14:creationId xmlns:p14="http://schemas.microsoft.com/office/powerpoint/2010/main" val="7289393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84</a:t>
            </a:fld>
            <a:endParaRPr lang="en-CA"/>
          </a:p>
        </p:txBody>
      </p:sp>
    </p:spTree>
    <p:extLst>
      <p:ext uri="{BB962C8B-B14F-4D97-AF65-F5344CB8AC3E}">
        <p14:creationId xmlns:p14="http://schemas.microsoft.com/office/powerpoint/2010/main" val="23436221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85</a:t>
            </a:fld>
            <a:endParaRPr lang="en-CA"/>
          </a:p>
        </p:txBody>
      </p:sp>
    </p:spTree>
    <p:extLst>
      <p:ext uri="{BB962C8B-B14F-4D97-AF65-F5344CB8AC3E}">
        <p14:creationId xmlns:p14="http://schemas.microsoft.com/office/powerpoint/2010/main" val="12684095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reminder…please join or get to know your neighbors</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86</a:t>
            </a:fld>
            <a:endParaRPr lang="en-CA"/>
          </a:p>
        </p:txBody>
      </p:sp>
    </p:spTree>
    <p:extLst>
      <p:ext uri="{BB962C8B-B14F-4D97-AF65-F5344CB8AC3E}">
        <p14:creationId xmlns:p14="http://schemas.microsoft.com/office/powerpoint/2010/main" val="17896832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87</a:t>
            </a:fld>
            <a:endParaRPr lang="en-CA"/>
          </a:p>
        </p:txBody>
      </p:sp>
    </p:spTree>
    <p:extLst>
      <p:ext uri="{BB962C8B-B14F-4D97-AF65-F5344CB8AC3E}">
        <p14:creationId xmlns:p14="http://schemas.microsoft.com/office/powerpoint/2010/main" val="21152648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88</a:t>
            </a:fld>
            <a:endParaRPr lang="en-CA"/>
          </a:p>
        </p:txBody>
      </p:sp>
    </p:spTree>
    <p:extLst>
      <p:ext uri="{BB962C8B-B14F-4D97-AF65-F5344CB8AC3E}">
        <p14:creationId xmlns:p14="http://schemas.microsoft.com/office/powerpoint/2010/main" val="61603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Now moving into what Corman Park has to offer.</a:t>
            </a:r>
          </a:p>
          <a:p>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Corman Park has 5 dedicated industrial parks, along with dedicated parcels of industrial lands located along major transportation corridors. </a:t>
            </a:r>
          </a:p>
          <a:p>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446C4F1-73A5-4D6D-853C-9E0AF10BCE62}" type="slidenum">
              <a:rPr lang="en-US" smtClean="0"/>
              <a:pPr/>
              <a:t>9</a:t>
            </a:fld>
            <a:endParaRPr lang="en-US"/>
          </a:p>
        </p:txBody>
      </p:sp>
    </p:spTree>
    <p:extLst>
      <p:ext uri="{BB962C8B-B14F-4D97-AF65-F5344CB8AC3E}">
        <p14:creationId xmlns:p14="http://schemas.microsoft.com/office/powerpoint/2010/main" val="3813884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B65B0AAC-BBDE-4105-A63B-694C5B946710}" type="datetimeFigureOut">
              <a:rPr lang="en-US" smtClean="0"/>
              <a:pPr>
                <a:defRPr/>
              </a:pPr>
              <a:t>10/10/2018</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549E39">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9712F12D-C24E-4A01-B4D9-9FB131021BFB}" type="slidenum">
              <a:rPr lang="en-US" smtClean="0"/>
              <a:pPr>
                <a:defRPr/>
              </a:pPr>
              <a:t>‹#›</a:t>
            </a:fld>
            <a:endParaRPr lang="en-US" dirty="0"/>
          </a:p>
        </p:txBody>
      </p:sp>
    </p:spTree>
    <p:extLst>
      <p:ext uri="{BB962C8B-B14F-4D97-AF65-F5344CB8AC3E}">
        <p14:creationId xmlns:p14="http://schemas.microsoft.com/office/powerpoint/2010/main" val="103305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8F5C8AA-595E-41F9-8F6F-C46111C9FB4C}" type="datetimeFigureOut">
              <a:rPr lang="en-US" smtClean="0">
                <a:solidFill>
                  <a:prstClr val="black"/>
                </a:solidFill>
              </a:rPr>
              <a:pPr>
                <a:defRPr/>
              </a:pPr>
              <a:t>10/10/2018</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EE425B19-2099-446C-B825-2769DD179F7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8018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A9CD6179-63FB-4DA6-8A21-B0BB451CB932}" type="datetimeFigureOut">
              <a:rPr lang="en-US" smtClean="0">
                <a:solidFill>
                  <a:prstClr val="black"/>
                </a:solidFill>
              </a:rPr>
              <a:pPr>
                <a:defRPr/>
              </a:pPr>
              <a:t>10/10/2018</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FF084C17-4282-4A26-873D-D45555AD086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8492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033475E-5042-41B8-8AD3-E44CDBD7BD18}" type="datetimeFigureOut">
              <a:rPr lang="en-US" smtClean="0">
                <a:solidFill>
                  <a:prstClr val="black"/>
                </a:solidFill>
              </a:rPr>
              <a:pPr>
                <a:defRPr/>
              </a:pPr>
              <a:t>10/10/2018</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10D042E-ED93-4752-B929-6C5F6976F025}" type="slidenum">
              <a:rPr lang="en-US" smtClean="0">
                <a:solidFill>
                  <a:prstClr val="black"/>
                </a:solidFill>
              </a:rPr>
              <a:pPr>
                <a:defRPr/>
              </a:pPr>
              <a:t>‹#›</a:t>
            </a:fld>
            <a:endParaRPr lang="en-US" dirty="0">
              <a:solidFill>
                <a:prstClr val="black"/>
              </a:solidFill>
            </a:endParaRPr>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168182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6C5BFF07-54FC-4018-9F9B-4B8C6758EE08}" type="datetimeFigureOut">
              <a:rPr lang="en-US" smtClean="0">
                <a:solidFill>
                  <a:prstClr val="white"/>
                </a:solidFill>
              </a:rPr>
              <a:pPr>
                <a:defRPr/>
              </a:pPr>
              <a:t>10/10/2018</a:t>
            </a:fld>
            <a:endParaRPr lang="en-US" dirty="0">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A49733E2-DEBB-4D8D-9F53-BCC6D9355DE2}" type="slidenum">
              <a:rPr lang="en-US" smtClean="0">
                <a:solidFill>
                  <a:prstClr val="white"/>
                </a:solidFill>
              </a:rPr>
              <a:pPr>
                <a:defRPr/>
              </a:pPr>
              <a:t>‹#›</a:t>
            </a:fld>
            <a:endParaRPr lang="en-US" dirty="0">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6390412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1CC6F02-B170-4171-987E-B68025AE46BA}" type="datetimeFigureOut">
              <a:rPr lang="en-US" smtClean="0">
                <a:solidFill>
                  <a:prstClr val="white"/>
                </a:solidFill>
              </a:rPr>
              <a:pPr>
                <a:defRPr/>
              </a:pPr>
              <a:t>10/10/2018</a:t>
            </a:fld>
            <a:endParaRPr lang="en-US" dirty="0">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BA29AFE-C977-4186-A119-0F14641F1417}" type="slidenum">
              <a:rPr lang="en-US" smtClean="0">
                <a:solidFill>
                  <a:prstClr val="white"/>
                </a:solidFill>
              </a:rPr>
              <a:pPr>
                <a:defRPr/>
              </a:pPr>
              <a:t>‹#›</a:t>
            </a:fld>
            <a:endParaRPr lang="en-US" dirty="0">
              <a:solidFill>
                <a:prstClr val="white"/>
              </a:solidFill>
            </a:endParaRPr>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42782822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F38E02E2-1C4C-4FAB-A2E3-AD42832C1CE3}" type="datetimeFigureOut">
              <a:rPr lang="en-US" smtClean="0">
                <a:solidFill>
                  <a:prstClr val="black"/>
                </a:solidFill>
              </a:rPr>
              <a:pPr>
                <a:defRPr/>
              </a:pPr>
              <a:t>10/10/2018</a:t>
            </a:fld>
            <a:endParaRPr lang="en-US"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a:defRPr/>
            </a:pPr>
            <a:fld id="{FCCC4EE5-0A64-4524-8186-A31FABFFE71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688581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F2EAF493-F84A-4C2C-A075-291D28B120AD}" type="datetimeFigureOut">
              <a:rPr lang="en-US" smtClean="0">
                <a:solidFill>
                  <a:prstClr val="white"/>
                </a:solidFill>
              </a:rPr>
              <a:pPr>
                <a:defRPr/>
              </a:pPr>
              <a:t>10/10/2018</a:t>
            </a:fld>
            <a:endParaRPr lang="en-US" dirty="0">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8B92A78F-CC28-43DB-8C37-C502C728A472}"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385183797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395551-CBD0-485C-9E60-D1CB25261BA0}" type="datetimeFigureOut">
              <a:rPr lang="en-US" smtClean="0">
                <a:solidFill>
                  <a:prstClr val="black"/>
                </a:solidFill>
              </a:rPr>
              <a:pPr>
                <a:defRPr/>
              </a:pPr>
              <a:t>10/10/2018</a:t>
            </a:fld>
            <a:endParaRPr lang="en-US"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a:defRPr/>
            </a:pPr>
            <a:fld id="{15A2EFB4-0579-4DEE-AFC1-E3B67FB22022}"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0156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8ACFC691-9DA6-4714-B73B-1AEBD5C535EE}" type="datetimeFigureOut">
              <a:rPr lang="en-US" smtClean="0">
                <a:solidFill>
                  <a:prstClr val="black"/>
                </a:solidFill>
              </a:rPr>
              <a:pPr>
                <a:defRPr/>
              </a:pPr>
              <a:t>10/10/2018</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DDB3D9C1-2922-446B-B96E-17CBE1F2471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3655054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E1BE1DA5-AF88-4F36-BEBB-97988585F057}" type="datetimeFigureOut">
              <a:rPr lang="en-US" smtClean="0">
                <a:solidFill>
                  <a:prstClr val="white"/>
                </a:solidFill>
              </a:rPr>
              <a:pPr>
                <a:defRPr/>
              </a:pPr>
              <a:t>10/10/2018</a:t>
            </a:fld>
            <a:endParaRPr lang="en-US" dirty="0">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E3AFC80-3DA8-476A-A311-AE805EE6FE8F}" type="slidenum">
              <a:rPr lang="en-US" smtClean="0">
                <a:solidFill>
                  <a:prstClr val="white"/>
                </a:solidFill>
              </a:rPr>
              <a:pPr>
                <a:defRPr/>
              </a:pPr>
              <a:t>‹#›</a:t>
            </a:fld>
            <a:endParaRPr lang="en-US" dirty="0">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white"/>
              </a:solidFill>
              <a:latin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white"/>
              </a:solidFill>
              <a:latin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665389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fld id="{C4FD731A-FFDC-4AE2-B048-50BA9CDAA9D7}" type="datetimeFigureOut">
              <a:rPr lang="en-US" smtClean="0">
                <a:solidFill>
                  <a:prstClr val="black"/>
                </a:solidFill>
                <a:latin typeface="Arial" charset="0"/>
              </a:rPr>
              <a:pPr fontAlgn="base">
                <a:spcBef>
                  <a:spcPct val="0"/>
                </a:spcBef>
                <a:spcAft>
                  <a:spcPct val="0"/>
                </a:spcAft>
                <a:defRPr/>
              </a:pPr>
              <a:t>10/10/2018</a:t>
            </a:fld>
            <a:endParaRPr lang="en-US" dirty="0">
              <a:solidFill>
                <a:prstClr val="black"/>
              </a:solidFill>
              <a:latin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en-US">
              <a:solidFill>
                <a:prstClr val="black"/>
              </a:solidFill>
              <a:latin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BFE66A15-9E90-4938-8905-BAED37E4E443}" type="slidenum">
              <a:rPr lang="en-US" smtClean="0">
                <a:solidFill>
                  <a:prstClr val="black"/>
                </a:solidFill>
                <a:latin typeface="Arial" charset="0"/>
              </a:rPr>
              <a:pPr fontAlgn="base">
                <a:spcBef>
                  <a:spcPct val="0"/>
                </a:spcBef>
                <a:spcAft>
                  <a:spcPct val="0"/>
                </a:spcAft>
                <a:defRPr/>
              </a:pPr>
              <a:t>‹#›</a:t>
            </a:fld>
            <a:endParaRPr lang="en-US" dirty="0">
              <a:solidFill>
                <a:prstClr val="black"/>
              </a:solidFill>
              <a:latin typeface="Arial" charset="0"/>
            </a:endParaRPr>
          </a:p>
        </p:txBody>
      </p:sp>
    </p:spTree>
    <p:extLst>
      <p:ext uri="{BB962C8B-B14F-4D97-AF65-F5344CB8AC3E}">
        <p14:creationId xmlns:p14="http://schemas.microsoft.com/office/powerpoint/2010/main" val="3188254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www.rmcormanpark.c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hyperlink" Target="http://www.rmcormanpark.c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emf"/><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hyperlink" Target="http://www.partnershipforgrowth.ca/" TargetMode="External"/><Relationship Id="rId4" Type="http://schemas.openxmlformats.org/officeDocument/2006/relationships/image" Target="../media/image70.emf"/></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hyperlink" Target="http://www.rmcormanpark.c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752601"/>
            <a:ext cx="8062664" cy="1829761"/>
          </a:xfrm>
        </p:spPr>
        <p:txBody>
          <a:bodyPr>
            <a:normAutofit fontScale="90000"/>
          </a:bodyPr>
          <a:lstStyle/>
          <a:p>
            <a:r>
              <a:rPr lang="en-CA" dirty="0" smtClean="0"/>
              <a:t>R.M. of Corman Park No. 344</a:t>
            </a:r>
            <a:br>
              <a:rPr lang="en-CA" dirty="0" smtClean="0"/>
            </a:br>
            <a:r>
              <a:rPr lang="en-CA" dirty="0" smtClean="0"/>
              <a:t>Annual General Meeting</a:t>
            </a:r>
            <a:endParaRPr lang="en-CA" dirty="0"/>
          </a:p>
        </p:txBody>
      </p:sp>
      <p:sp>
        <p:nvSpPr>
          <p:cNvPr id="3" name="Subtitle 2"/>
          <p:cNvSpPr>
            <a:spLocks noGrp="1"/>
          </p:cNvSpPr>
          <p:nvPr>
            <p:ph type="subTitle" idx="1"/>
          </p:nvPr>
        </p:nvSpPr>
        <p:spPr/>
        <p:txBody>
          <a:bodyPr/>
          <a:lstStyle/>
          <a:p>
            <a:r>
              <a:rPr lang="en-CA" dirty="0" smtClean="0"/>
              <a:t>October 10, 2018</a:t>
            </a: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332" y="116631"/>
            <a:ext cx="5489336" cy="21602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body" idx="4294967295"/>
          </p:nvPr>
        </p:nvSpPr>
        <p:spPr>
          <a:xfrm>
            <a:off x="0" y="5410200"/>
            <a:ext cx="4040188" cy="762000"/>
          </a:xfrm>
        </p:spPr>
        <p:txBody>
          <a:bodyPr/>
          <a:lstStyle/>
          <a:p>
            <a:endParaRPr lang="en-US" smtClean="0"/>
          </a:p>
          <a:p>
            <a:endParaRPr lang="en-US" smtClean="0"/>
          </a:p>
          <a:p>
            <a:endParaRPr lang="en-US" dirty="0"/>
          </a:p>
        </p:txBody>
      </p:sp>
      <p:pic>
        <p:nvPicPr>
          <p:cNvPr id="8" name="Picture 7" descr="virtex_plant2.jpg"/>
          <p:cNvPicPr>
            <a:picLocks noChangeAspect="1"/>
          </p:cNvPicPr>
          <p:nvPr/>
        </p:nvPicPr>
        <p:blipFill>
          <a:blip r:embed="rId3" cstate="print"/>
          <a:stretch>
            <a:fillRect/>
          </a:stretch>
        </p:blipFill>
        <p:spPr>
          <a:xfrm>
            <a:off x="-4281" y="3416585"/>
            <a:ext cx="5183315" cy="3467100"/>
          </a:xfrm>
          <a:prstGeom prst="rect">
            <a:avLst/>
          </a:prstGeom>
        </p:spPr>
      </p:pic>
      <p:pic>
        <p:nvPicPr>
          <p:cNvPr id="9" name="Content Placeholder 13" descr="aerial.jpg"/>
          <p:cNvPicPr>
            <a:picLocks noChangeAspect="1"/>
          </p:cNvPicPr>
          <p:nvPr/>
        </p:nvPicPr>
        <p:blipFill>
          <a:blip r:embed="rId4" cstate="print"/>
          <a:stretch>
            <a:fillRect/>
          </a:stretch>
        </p:blipFill>
        <p:spPr bwMode="auto">
          <a:xfrm>
            <a:off x="-1756881" y="25685"/>
            <a:ext cx="6436479" cy="3352800"/>
          </a:xfrm>
          <a:prstGeom prst="rect">
            <a:avLst/>
          </a:prstGeom>
          <a:noFill/>
        </p:spPr>
      </p:pic>
      <p:pic>
        <p:nvPicPr>
          <p:cNvPr id="10" name="Picture 9" descr="kubota-1.jpg"/>
          <p:cNvPicPr>
            <a:picLocks noChangeAspect="1"/>
          </p:cNvPicPr>
          <p:nvPr/>
        </p:nvPicPr>
        <p:blipFill>
          <a:blip r:embed="rId5" cstate="print"/>
          <a:stretch>
            <a:fillRect/>
          </a:stretch>
        </p:blipFill>
        <p:spPr>
          <a:xfrm>
            <a:off x="4224819" y="1549685"/>
            <a:ext cx="4914900" cy="3276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1" y="360909"/>
            <a:ext cx="9144000" cy="6073253"/>
          </a:xfrm>
          <a:prstGeom prst="rect">
            <a:avLst/>
          </a:prstGeom>
        </p:spPr>
      </p:pic>
    </p:spTree>
    <p:extLst>
      <p:ext uri="{BB962C8B-B14F-4D97-AF65-F5344CB8AC3E}">
        <p14:creationId xmlns:p14="http://schemas.microsoft.com/office/powerpoint/2010/main" val="507777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par>
                          <p:cTn id="13" fill="hold">
                            <p:stCondLst>
                              <p:cond delay="1000"/>
                            </p:stCondLst>
                            <p:childTnLst>
                              <p:par>
                                <p:cTn id="14" presetID="22" presetClass="entr" presetSubtype="1"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1000"/>
                                        <p:tgtEl>
                                          <p:spTgt spid="8"/>
                                        </p:tgtEl>
                                      </p:cBhvr>
                                    </p:animEffect>
                                  </p:childTnLst>
                                </p:cTn>
                              </p:par>
                            </p:childTnLst>
                          </p:cTn>
                        </p:par>
                        <p:par>
                          <p:cTn id="17" fill="hold">
                            <p:stCondLst>
                              <p:cond delay="2500"/>
                            </p:stCondLst>
                            <p:childTnLst>
                              <p:par>
                                <p:cTn id="18" presetID="22" presetClass="entr" presetSubtype="2" fill="hold"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body" idx="4294967295"/>
          </p:nvPr>
        </p:nvSpPr>
        <p:spPr>
          <a:xfrm>
            <a:off x="0" y="5410200"/>
            <a:ext cx="4040188" cy="762000"/>
          </a:xfrm>
        </p:spPr>
        <p:txBody>
          <a:bodyPr/>
          <a:lstStyle/>
          <a:p>
            <a:endParaRPr lang="en-US" smtClean="0"/>
          </a:p>
          <a:p>
            <a:endParaRPr lang="en-US"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 y="304800"/>
            <a:ext cx="4743450" cy="6324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775" y="316832"/>
            <a:ext cx="4282225" cy="32004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774" y="3646330"/>
            <a:ext cx="4282225" cy="3211669"/>
          </a:xfrm>
          <a:prstGeom prst="rect">
            <a:avLst/>
          </a:prstGeom>
        </p:spPr>
      </p:pic>
    </p:spTree>
    <p:extLst>
      <p:ext uri="{BB962C8B-B14F-4D97-AF65-F5344CB8AC3E}">
        <p14:creationId xmlns:p14="http://schemas.microsoft.com/office/powerpoint/2010/main" val="60671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par>
                          <p:cTn id="8" fill="hold">
                            <p:stCondLst>
                              <p:cond delay="175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500"/>
                                        <p:tgtEl>
                                          <p:spTgt spid="6"/>
                                        </p:tgtEl>
                                      </p:cBhvr>
                                    </p:animEffect>
                                  </p:childTnLst>
                                </p:cTn>
                              </p:par>
                            </p:childTnLst>
                          </p:cTn>
                        </p:par>
                        <p:par>
                          <p:cTn id="12" fill="hold">
                            <p:stCondLst>
                              <p:cond delay="325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8567"/>
          <a:stretch/>
        </p:blipFill>
        <p:spPr>
          <a:xfrm>
            <a:off x="107504" y="188640"/>
            <a:ext cx="6829687" cy="3837316"/>
          </a:xfrm>
          <a:prstGeom prst="rect">
            <a:avLst/>
          </a:prstGeom>
        </p:spPr>
      </p:pic>
      <p:sp>
        <p:nvSpPr>
          <p:cNvPr id="5" name="Rectangle 3"/>
          <p:cNvSpPr>
            <a:spLocks noGrp="1" noChangeArrowheads="1"/>
          </p:cNvSpPr>
          <p:nvPr>
            <p:ph type="body" idx="4294967295"/>
          </p:nvPr>
        </p:nvSpPr>
        <p:spPr>
          <a:xfrm>
            <a:off x="0" y="5410200"/>
            <a:ext cx="4040188" cy="762000"/>
          </a:xfrm>
        </p:spPr>
        <p:txBody>
          <a:bodyPr/>
          <a:lstStyle/>
          <a:p>
            <a:endParaRPr lang="en-US" smtClean="0"/>
          </a:p>
          <a:p>
            <a:endParaRPr lang="en-US" smtClean="0"/>
          </a:p>
          <a:p>
            <a:endParaRPr lang="en-US" dirty="0"/>
          </a:p>
        </p:txBody>
      </p:sp>
      <p:sp>
        <p:nvSpPr>
          <p:cNvPr id="2" name="Title 1"/>
          <p:cNvSpPr>
            <a:spLocks noGrp="1"/>
          </p:cNvSpPr>
          <p:nvPr>
            <p:ph type="title"/>
          </p:nvPr>
        </p:nvSpPr>
        <p:spPr>
          <a:xfrm>
            <a:off x="914400" y="400327"/>
            <a:ext cx="8229600" cy="3168352"/>
          </a:xfrm>
        </p:spPr>
        <p:txBody>
          <a:bodyPr>
            <a:normAutofit/>
          </a:bodyPr>
          <a:lstStyle/>
          <a:p>
            <a:pPr algn="r"/>
            <a:r>
              <a:rPr lang="en-US" sz="4000" dirty="0" smtClean="0"/>
              <a:t>Rural </a:t>
            </a:r>
            <a:br>
              <a:rPr lang="en-US" sz="4000" dirty="0" smtClean="0"/>
            </a:br>
            <a:r>
              <a:rPr lang="en-US" sz="4000" dirty="0" smtClean="0"/>
              <a:t>Lifestyle</a:t>
            </a:r>
            <a:br>
              <a:rPr lang="en-US" sz="4000" dirty="0" smtClean="0"/>
            </a:br>
            <a:r>
              <a:rPr lang="en-US" sz="4000" dirty="0" smtClean="0"/>
              <a:t>Choices</a:t>
            </a:r>
            <a:endParaRPr lang="en-US" sz="4000" dirty="0"/>
          </a:p>
        </p:txBody>
      </p:sp>
      <p:pic>
        <p:nvPicPr>
          <p:cNvPr id="7" name="Picture 6" descr="http://parksideestates.ca/wp-content/uploads/2013/01/Parkside.jpeg"/>
          <p:cNvPicPr>
            <a:picLocks noChangeAspect="1" noChangeArrowheads="1"/>
          </p:cNvPicPr>
          <p:nvPr/>
        </p:nvPicPr>
        <p:blipFill>
          <a:blip r:embed="rId4" cstate="print"/>
          <a:srcRect/>
          <a:stretch>
            <a:fillRect/>
          </a:stretch>
        </p:blipFill>
        <p:spPr bwMode="auto">
          <a:xfrm>
            <a:off x="5940152" y="4182520"/>
            <a:ext cx="4216072" cy="2957622"/>
          </a:xfrm>
          <a:prstGeom prst="rect">
            <a:avLst/>
          </a:prstGeom>
          <a:noFill/>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8264" t="32150" r="12515" b="18501"/>
          <a:stretch/>
        </p:blipFill>
        <p:spPr>
          <a:xfrm>
            <a:off x="-401773" y="4182519"/>
            <a:ext cx="6269917" cy="2929270"/>
          </a:xfrm>
          <a:prstGeom prst="rect">
            <a:avLst/>
          </a:prstGeom>
        </p:spPr>
      </p:pic>
    </p:spTree>
    <p:extLst>
      <p:ext uri="{BB962C8B-B14F-4D97-AF65-F5344CB8AC3E}">
        <p14:creationId xmlns:p14="http://schemas.microsoft.com/office/powerpoint/2010/main" val="222972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500"/>
                                        <p:tgtEl>
                                          <p:spTgt spid="11"/>
                                        </p:tgtEl>
                                      </p:cBhvr>
                                    </p:animEffect>
                                  </p:childTnLst>
                                </p:cTn>
                              </p:par>
                            </p:childTnLst>
                          </p:cTn>
                        </p:par>
                        <p:par>
                          <p:cTn id="8" fill="hold">
                            <p:stCondLst>
                              <p:cond delay="2000"/>
                            </p:stCondLst>
                            <p:childTnLst>
                              <p:par>
                                <p:cTn id="9" presetID="22" presetClass="entr" presetSubtype="4"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500"/>
                                        <p:tgtEl>
                                          <p:spTgt spid="8"/>
                                        </p:tgtEl>
                                      </p:cBhvr>
                                    </p:animEffect>
                                  </p:childTnLst>
                                </p:cTn>
                              </p:par>
                            </p:childTnLst>
                          </p:cTn>
                        </p:par>
                        <p:par>
                          <p:cTn id="12" fill="hold">
                            <p:stCondLst>
                              <p:cond delay="4000"/>
                            </p:stCondLst>
                            <p:childTnLst>
                              <p:par>
                                <p:cTn id="13" presetID="22" presetClass="entr" presetSubtype="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470" y="-103909"/>
            <a:ext cx="9009530" cy="6961909"/>
            <a:chOff x="134470" y="-103909"/>
            <a:chExt cx="9009530" cy="696190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103909"/>
              <a:ext cx="9009530" cy="6961909"/>
            </a:xfrm>
            <a:prstGeom prst="rect">
              <a:avLst/>
            </a:prstGeom>
          </p:spPr>
        </p:pic>
        <p:grpSp>
          <p:nvGrpSpPr>
            <p:cNvPr id="3" name="Group 2"/>
            <p:cNvGrpSpPr/>
            <p:nvPr/>
          </p:nvGrpSpPr>
          <p:grpSpPr>
            <a:xfrm>
              <a:off x="5635939" y="751022"/>
              <a:ext cx="1382967" cy="2324628"/>
              <a:chOff x="5635939" y="751022"/>
              <a:chExt cx="1382967" cy="2324628"/>
            </a:xfrm>
          </p:grpSpPr>
          <p:sp>
            <p:nvSpPr>
              <p:cNvPr id="27" name="Rounded Rectangle 26"/>
              <p:cNvSpPr/>
              <p:nvPr/>
            </p:nvSpPr>
            <p:spPr>
              <a:xfrm>
                <a:off x="6637906" y="2715720"/>
                <a:ext cx="178627"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ed Rectangle 28"/>
              <p:cNvSpPr/>
              <p:nvPr/>
            </p:nvSpPr>
            <p:spPr>
              <a:xfrm>
                <a:off x="6555312" y="2923250"/>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ed Rectangle 48"/>
              <p:cNvSpPr/>
              <p:nvPr/>
            </p:nvSpPr>
            <p:spPr>
              <a:xfrm>
                <a:off x="6697855" y="751022"/>
                <a:ext cx="178627"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ed Rectangle 49"/>
              <p:cNvSpPr/>
              <p:nvPr/>
            </p:nvSpPr>
            <p:spPr>
              <a:xfrm>
                <a:off x="5635939" y="1600200"/>
                <a:ext cx="178627" cy="80651"/>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ed Rectangle 50"/>
              <p:cNvSpPr/>
              <p:nvPr/>
            </p:nvSpPr>
            <p:spPr>
              <a:xfrm>
                <a:off x="6173988" y="1842165"/>
                <a:ext cx="158914" cy="228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ed Rectangle 51"/>
              <p:cNvSpPr/>
              <p:nvPr/>
            </p:nvSpPr>
            <p:spPr>
              <a:xfrm>
                <a:off x="6816533" y="2414737"/>
                <a:ext cx="202373" cy="44169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8" name="Rounded Rectangle 27"/>
          <p:cNvSpPr/>
          <p:nvPr/>
        </p:nvSpPr>
        <p:spPr>
          <a:xfrm>
            <a:off x="7144535" y="3718539"/>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ed Rectangle 30"/>
          <p:cNvSpPr/>
          <p:nvPr/>
        </p:nvSpPr>
        <p:spPr>
          <a:xfrm>
            <a:off x="7534058" y="3869230"/>
            <a:ext cx="165189" cy="19675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ed Rectangle 36"/>
          <p:cNvSpPr/>
          <p:nvPr/>
        </p:nvSpPr>
        <p:spPr>
          <a:xfrm>
            <a:off x="5683744" y="5121824"/>
            <a:ext cx="356174"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ounded Rectangle 22"/>
          <p:cNvSpPr/>
          <p:nvPr/>
        </p:nvSpPr>
        <p:spPr>
          <a:xfrm>
            <a:off x="6319982" y="4801108"/>
            <a:ext cx="198286" cy="228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Isosceles Triangle 23"/>
          <p:cNvSpPr/>
          <p:nvPr/>
        </p:nvSpPr>
        <p:spPr>
          <a:xfrm>
            <a:off x="5251769" y="4850768"/>
            <a:ext cx="78980" cy="84656"/>
          </a:xfrm>
          <a:prstGeom prst="triangle">
            <a:avLst>
              <a:gd name="adj" fmla="val 10000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ed Rectangle 25"/>
          <p:cNvSpPr/>
          <p:nvPr/>
        </p:nvSpPr>
        <p:spPr>
          <a:xfrm>
            <a:off x="5469198" y="6172200"/>
            <a:ext cx="313976" cy="27074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ed Rectangle 32"/>
          <p:cNvSpPr/>
          <p:nvPr/>
        </p:nvSpPr>
        <p:spPr>
          <a:xfrm>
            <a:off x="7345737" y="4618864"/>
            <a:ext cx="233037" cy="23190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ounded Rectangle 34"/>
          <p:cNvSpPr/>
          <p:nvPr/>
        </p:nvSpPr>
        <p:spPr>
          <a:xfrm>
            <a:off x="5439222" y="4821124"/>
            <a:ext cx="141830" cy="228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ed Rectangle 35"/>
          <p:cNvSpPr/>
          <p:nvPr/>
        </p:nvSpPr>
        <p:spPr>
          <a:xfrm>
            <a:off x="5343101" y="5040523"/>
            <a:ext cx="118505" cy="14072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ed Rectangle 37"/>
          <p:cNvSpPr/>
          <p:nvPr/>
        </p:nvSpPr>
        <p:spPr>
          <a:xfrm>
            <a:off x="5778391" y="4937579"/>
            <a:ext cx="261527"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ounded Rectangle 38"/>
          <p:cNvSpPr/>
          <p:nvPr/>
        </p:nvSpPr>
        <p:spPr>
          <a:xfrm>
            <a:off x="4778634" y="5364737"/>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ed Rectangle 39"/>
          <p:cNvSpPr/>
          <p:nvPr/>
        </p:nvSpPr>
        <p:spPr>
          <a:xfrm>
            <a:off x="5096372" y="5487429"/>
            <a:ext cx="165189" cy="20700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ounded Rectangle 40"/>
          <p:cNvSpPr/>
          <p:nvPr/>
        </p:nvSpPr>
        <p:spPr>
          <a:xfrm>
            <a:off x="5276804" y="5261006"/>
            <a:ext cx="189266" cy="19525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ed Rectangle 41"/>
          <p:cNvSpPr/>
          <p:nvPr/>
        </p:nvSpPr>
        <p:spPr>
          <a:xfrm>
            <a:off x="5598108" y="5409740"/>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ed Rectangle 42"/>
          <p:cNvSpPr/>
          <p:nvPr/>
        </p:nvSpPr>
        <p:spPr>
          <a:xfrm>
            <a:off x="5772355" y="5404911"/>
            <a:ext cx="225352" cy="32946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ed Rectangle 43"/>
          <p:cNvSpPr/>
          <p:nvPr/>
        </p:nvSpPr>
        <p:spPr>
          <a:xfrm>
            <a:off x="6049582" y="5618231"/>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ed Rectangle 44"/>
          <p:cNvSpPr/>
          <p:nvPr/>
        </p:nvSpPr>
        <p:spPr>
          <a:xfrm>
            <a:off x="6049581" y="5394291"/>
            <a:ext cx="165189" cy="19663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ed Rectangle 45"/>
          <p:cNvSpPr/>
          <p:nvPr/>
        </p:nvSpPr>
        <p:spPr>
          <a:xfrm>
            <a:off x="6240482" y="5487726"/>
            <a:ext cx="158999" cy="23940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ed Rectangle 46"/>
          <p:cNvSpPr/>
          <p:nvPr/>
        </p:nvSpPr>
        <p:spPr>
          <a:xfrm>
            <a:off x="6826342" y="6115694"/>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ed Rectangle 47"/>
          <p:cNvSpPr/>
          <p:nvPr/>
        </p:nvSpPr>
        <p:spPr>
          <a:xfrm>
            <a:off x="4736776" y="4613773"/>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ed Rectangle 52"/>
          <p:cNvSpPr/>
          <p:nvPr/>
        </p:nvSpPr>
        <p:spPr>
          <a:xfrm>
            <a:off x="6472717" y="6310236"/>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856530" y="4660075"/>
            <a:ext cx="32766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R.M. of </a:t>
            </a:r>
            <a:r>
              <a:rPr lang="en-US" sz="2400" b="1" dirty="0" err="1" smtClean="0">
                <a:solidFill>
                  <a:schemeClr val="tx1"/>
                </a:solidFill>
              </a:rPr>
              <a:t>Corman</a:t>
            </a:r>
            <a:r>
              <a:rPr lang="en-US" sz="2400" b="1" dirty="0" smtClean="0">
                <a:solidFill>
                  <a:schemeClr val="tx1"/>
                </a:solidFill>
              </a:rPr>
              <a:t> Park </a:t>
            </a:r>
          </a:p>
          <a:p>
            <a:pPr algn="ctr"/>
            <a:r>
              <a:rPr lang="en-US" sz="2400" b="1" dirty="0" smtClean="0">
                <a:solidFill>
                  <a:schemeClr val="tx1"/>
                </a:solidFill>
              </a:rPr>
              <a:t>No. 344</a:t>
            </a:r>
            <a:endParaRPr lang="en-US" sz="2400" b="1" dirty="0">
              <a:solidFill>
                <a:schemeClr val="tx1"/>
              </a:solidFill>
            </a:endParaRPr>
          </a:p>
        </p:txBody>
      </p:sp>
      <p:sp>
        <p:nvSpPr>
          <p:cNvPr id="5" name="Rectangle 3"/>
          <p:cNvSpPr>
            <a:spLocks noGrp="1" noChangeArrowheads="1"/>
          </p:cNvSpPr>
          <p:nvPr>
            <p:ph type="body" idx="4294967295"/>
          </p:nvPr>
        </p:nvSpPr>
        <p:spPr>
          <a:xfrm>
            <a:off x="0" y="5410200"/>
            <a:ext cx="4040188" cy="762000"/>
          </a:xfrm>
        </p:spPr>
        <p:txBody>
          <a:bodyPr/>
          <a:lstStyle/>
          <a:p>
            <a:endParaRPr lang="en-US" smtClean="0"/>
          </a:p>
          <a:p>
            <a:endParaRPr lang="en-US" smtClean="0"/>
          </a:p>
          <a:p>
            <a:endParaRPr lang="en-US" dirty="0"/>
          </a:p>
        </p:txBody>
      </p:sp>
      <p:grpSp>
        <p:nvGrpSpPr>
          <p:cNvPr id="8" name="Group 7"/>
          <p:cNvGrpSpPr/>
          <p:nvPr/>
        </p:nvGrpSpPr>
        <p:grpSpPr>
          <a:xfrm>
            <a:off x="6859788" y="2146965"/>
            <a:ext cx="839458" cy="2543008"/>
            <a:chOff x="6859788" y="2146965"/>
            <a:chExt cx="839458" cy="2543008"/>
          </a:xfrm>
        </p:grpSpPr>
        <p:sp>
          <p:nvSpPr>
            <p:cNvPr id="22" name="Rounded Rectangle 21"/>
            <p:cNvSpPr/>
            <p:nvPr/>
          </p:nvSpPr>
          <p:spPr>
            <a:xfrm>
              <a:off x="6859788" y="2146965"/>
              <a:ext cx="3048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ed Rectangle 33"/>
            <p:cNvSpPr/>
            <p:nvPr/>
          </p:nvSpPr>
          <p:spPr>
            <a:xfrm>
              <a:off x="7534057" y="4537573"/>
              <a:ext cx="165189"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4" name="Rounded Rectangle 53"/>
          <p:cNvSpPr/>
          <p:nvPr/>
        </p:nvSpPr>
        <p:spPr>
          <a:xfrm>
            <a:off x="7525555" y="4065985"/>
            <a:ext cx="165189" cy="1524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9390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0" y="5410200"/>
            <a:ext cx="4040188" cy="762000"/>
          </a:xfrm>
        </p:spPr>
        <p:txBody>
          <a:bodyPr/>
          <a:lstStyle/>
          <a:p>
            <a:endParaRPr lang="en-US" dirty="0" smtClean="0"/>
          </a:p>
          <a:p>
            <a:endParaRPr lang="en-US" dirty="0"/>
          </a:p>
        </p:txBody>
      </p:sp>
      <p:pic>
        <p:nvPicPr>
          <p:cNvPr id="9" name="Picture 8"/>
          <p:cNvPicPr/>
          <p:nvPr/>
        </p:nvPicPr>
        <p:blipFill rotWithShape="1">
          <a:blip r:embed="rId3" cstate="print"/>
          <a:srcRect l="53186" t="12184" r="8131" b="4622"/>
          <a:stretch/>
        </p:blipFill>
        <p:spPr bwMode="auto">
          <a:xfrm>
            <a:off x="-252536" y="620688"/>
            <a:ext cx="9677400" cy="5864178"/>
          </a:xfrm>
          <a:prstGeom prst="rect">
            <a:avLst/>
          </a:prstGeom>
          <a:noFill/>
          <a:ln w="9525">
            <a:noFill/>
            <a:miter lim="800000"/>
            <a:headEnd/>
            <a:tailEnd/>
          </a:ln>
        </p:spPr>
      </p:pic>
      <p:pic>
        <p:nvPicPr>
          <p:cNvPr id="10" name="Picture 9"/>
          <p:cNvPicPr>
            <a:picLocks noChangeAspect="1"/>
          </p:cNvPicPr>
          <p:nvPr/>
        </p:nvPicPr>
        <p:blipFill>
          <a:blip r:embed="rId4"/>
          <a:stretch>
            <a:fillRect/>
          </a:stretch>
        </p:blipFill>
        <p:spPr>
          <a:xfrm>
            <a:off x="-584248" y="-16049"/>
            <a:ext cx="10009112" cy="6907833"/>
          </a:xfrm>
          <a:prstGeom prst="rect">
            <a:avLst/>
          </a:prstGeom>
        </p:spPr>
      </p:pic>
    </p:spTree>
    <p:extLst>
      <p:ext uri="{BB962C8B-B14F-4D97-AF65-F5344CB8AC3E}">
        <p14:creationId xmlns:p14="http://schemas.microsoft.com/office/powerpoint/2010/main" val="26947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161724"/>
            <a:ext cx="9144000" cy="4534551"/>
            <a:chOff x="0" y="1161724"/>
            <a:chExt cx="9144000" cy="453455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1724"/>
              <a:ext cx="9144000" cy="4534551"/>
            </a:xfrm>
            <a:prstGeom prst="rect">
              <a:avLst/>
            </a:prstGeom>
          </p:spPr>
        </p:pic>
        <p:sp>
          <p:nvSpPr>
            <p:cNvPr id="2" name="TextBox 1"/>
            <p:cNvSpPr txBox="1"/>
            <p:nvPr/>
          </p:nvSpPr>
          <p:spPr>
            <a:xfrm>
              <a:off x="611560" y="1484784"/>
              <a:ext cx="3428628" cy="646331"/>
            </a:xfrm>
            <a:prstGeom prst="rect">
              <a:avLst/>
            </a:prstGeom>
            <a:noFill/>
          </p:spPr>
          <p:txBody>
            <a:bodyPr wrap="square" rtlCol="0">
              <a:spAutoFit/>
            </a:bodyPr>
            <a:lstStyle/>
            <a:p>
              <a:r>
                <a:rPr lang="en-CA" dirty="0" smtClean="0"/>
                <a:t>The Village at </a:t>
              </a:r>
              <a:r>
                <a:rPr lang="en-CA" dirty="0" err="1" smtClean="0"/>
                <a:t>Crossmount</a:t>
              </a:r>
              <a:r>
                <a:rPr lang="en-CA" dirty="0" smtClean="0"/>
                <a:t>: Event Centre</a:t>
              </a:r>
              <a:endParaRPr lang="en-CA" dirty="0"/>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7556" b="24013"/>
          <a:stretch/>
        </p:blipFill>
        <p:spPr>
          <a:xfrm>
            <a:off x="0" y="2060848"/>
            <a:ext cx="9144000" cy="2952328"/>
          </a:xfrm>
          <a:prstGeom prst="rect">
            <a:avLst/>
          </a:prstGeom>
        </p:spPr>
      </p:pic>
      <p:sp>
        <p:nvSpPr>
          <p:cNvPr id="5" name="Rectangle 3"/>
          <p:cNvSpPr>
            <a:spLocks noGrp="1" noChangeArrowheads="1"/>
          </p:cNvSpPr>
          <p:nvPr>
            <p:ph idx="1"/>
          </p:nvPr>
        </p:nvSpPr>
        <p:spPr>
          <a:xfrm>
            <a:off x="0" y="5410200"/>
            <a:ext cx="4040188" cy="762000"/>
          </a:xfrm>
        </p:spPr>
        <p:txBody>
          <a:bodyPr/>
          <a:lstStyle/>
          <a:p>
            <a:endParaRPr lang="en-US" dirty="0" smtClean="0"/>
          </a:p>
          <a:p>
            <a:endParaRPr lang="en-US"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2731"/>
          <a:stretch/>
        </p:blipFill>
        <p:spPr>
          <a:xfrm>
            <a:off x="4657113" y="3573016"/>
            <a:ext cx="5507696" cy="328498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652" y="0"/>
            <a:ext cx="5170142" cy="3446761"/>
          </a:xfrm>
          <a:prstGeom prst="rect">
            <a:avLst/>
          </a:prstGeom>
        </p:spPr>
      </p:pic>
      <p:grpSp>
        <p:nvGrpSpPr>
          <p:cNvPr id="15" name="Group 14"/>
          <p:cNvGrpSpPr/>
          <p:nvPr/>
        </p:nvGrpSpPr>
        <p:grpSpPr>
          <a:xfrm>
            <a:off x="-399933" y="3547492"/>
            <a:ext cx="5004048" cy="3336032"/>
            <a:chOff x="-399933" y="3547492"/>
            <a:chExt cx="5004048" cy="3336032"/>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33" y="3547492"/>
              <a:ext cx="5004048" cy="3336032"/>
            </a:xfrm>
            <a:prstGeom prst="rect">
              <a:avLst/>
            </a:prstGeom>
          </p:spPr>
        </p:pic>
        <p:sp>
          <p:nvSpPr>
            <p:cNvPr id="12" name="TextBox 11"/>
            <p:cNvSpPr txBox="1"/>
            <p:nvPr/>
          </p:nvSpPr>
          <p:spPr>
            <a:xfrm>
              <a:off x="3203848" y="6353147"/>
              <a:ext cx="1376738" cy="369332"/>
            </a:xfrm>
            <a:prstGeom prst="rect">
              <a:avLst/>
            </a:prstGeom>
            <a:noFill/>
          </p:spPr>
          <p:txBody>
            <a:bodyPr wrap="square" rtlCol="0">
              <a:spAutoFit/>
            </a:bodyPr>
            <a:lstStyle/>
            <a:p>
              <a:r>
                <a:rPr lang="en-CA" dirty="0" smtClean="0"/>
                <a:t>Arts Barn</a:t>
              </a:r>
              <a:endParaRPr lang="en-CA" dirty="0"/>
            </a:p>
          </p:txBody>
        </p:sp>
      </p:grpSp>
      <p:grpSp>
        <p:nvGrpSpPr>
          <p:cNvPr id="14" name="Group 13"/>
          <p:cNvGrpSpPr/>
          <p:nvPr/>
        </p:nvGrpSpPr>
        <p:grpSpPr>
          <a:xfrm>
            <a:off x="4651748" y="0"/>
            <a:ext cx="5170142" cy="3446761"/>
            <a:chOff x="4651748" y="0"/>
            <a:chExt cx="5170142" cy="3446761"/>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1748" y="0"/>
              <a:ext cx="5170142" cy="3446761"/>
            </a:xfrm>
            <a:prstGeom prst="rect">
              <a:avLst/>
            </a:prstGeom>
          </p:spPr>
        </p:pic>
        <p:sp>
          <p:nvSpPr>
            <p:cNvPr id="13" name="TextBox 12"/>
            <p:cNvSpPr txBox="1"/>
            <p:nvPr/>
          </p:nvSpPr>
          <p:spPr>
            <a:xfrm>
              <a:off x="7559824" y="2674443"/>
              <a:ext cx="1584176" cy="646331"/>
            </a:xfrm>
            <a:prstGeom prst="rect">
              <a:avLst/>
            </a:prstGeom>
            <a:noFill/>
          </p:spPr>
          <p:txBody>
            <a:bodyPr wrap="square" rtlCol="0">
              <a:spAutoFit/>
            </a:bodyPr>
            <a:lstStyle/>
            <a:p>
              <a:r>
                <a:rPr lang="en-CA" dirty="0" err="1" smtClean="0">
                  <a:solidFill>
                    <a:schemeClr val="bg1"/>
                  </a:solidFill>
                </a:rPr>
                <a:t>Crossmount</a:t>
              </a:r>
              <a:r>
                <a:rPr lang="en-CA" dirty="0" smtClean="0">
                  <a:solidFill>
                    <a:schemeClr val="bg1"/>
                  </a:solidFill>
                </a:rPr>
                <a:t> </a:t>
              </a:r>
            </a:p>
            <a:p>
              <a:r>
                <a:rPr lang="en-CA" dirty="0" smtClean="0">
                  <a:solidFill>
                    <a:schemeClr val="bg1"/>
                  </a:solidFill>
                </a:rPr>
                <a:t>Cider Co.</a:t>
              </a:r>
              <a:endParaRPr lang="en-CA" dirty="0">
                <a:solidFill>
                  <a:schemeClr val="bg1"/>
                </a:solidFill>
              </a:endParaRPr>
            </a:p>
          </p:txBody>
        </p:sp>
      </p:grpSp>
    </p:spTree>
    <p:extLst>
      <p:ext uri="{BB962C8B-B14F-4D97-AF65-F5344CB8AC3E}">
        <p14:creationId xmlns:p14="http://schemas.microsoft.com/office/powerpoint/2010/main" val="11257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500"/>
                                        <p:tgtEl>
                                          <p:spTgt spid="7"/>
                                        </p:tgtEl>
                                      </p:cBhvr>
                                    </p:animEffect>
                                    <p:set>
                                      <p:cBhvr>
                                        <p:cTn id="7" dur="1" fill="hold">
                                          <p:stCondLst>
                                            <p:cond delay="1499"/>
                                          </p:stCondLst>
                                        </p:cTn>
                                        <p:tgtEl>
                                          <p:spTgt spid="7"/>
                                        </p:tgtEl>
                                        <p:attrNameLst>
                                          <p:attrName>style.visibility</p:attrName>
                                        </p:attrNameLst>
                                      </p:cBhvr>
                                      <p:to>
                                        <p:strVal val="hidden"/>
                                      </p:to>
                                    </p:se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2000"/>
                                        <p:tgtEl>
                                          <p:spTgt spid="14"/>
                                        </p:tgtEl>
                                      </p:cBhvr>
                                    </p:animEffect>
                                  </p:childTnLst>
                                </p:cTn>
                              </p:par>
                              <p:par>
                                <p:cTn id="17" presetID="16" presetClass="entr" presetSubtype="21" fill="hold" nodeType="with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2000"/>
                                        <p:tgtEl>
                                          <p:spTgt spid="15"/>
                                        </p:tgtEl>
                                      </p:cBhvr>
                                    </p:animEffect>
                                  </p:childTnLst>
                                </p:cTn>
                              </p:par>
                            </p:childTnLst>
                          </p:cTn>
                        </p:par>
                        <p:par>
                          <p:cTn id="20" fill="hold">
                            <p:stCondLst>
                              <p:cond delay="2250"/>
                            </p:stCondLst>
                            <p:childTnLst>
                              <p:par>
                                <p:cTn id="21" presetID="16" presetClass="entr" presetSubtype="21" fill="hold"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2000"/>
                                        <p:tgtEl>
                                          <p:spTgt spid="9"/>
                                        </p:tgtEl>
                                      </p:cBhvr>
                                    </p:animEffect>
                                  </p:childTnLst>
                                </p:cTn>
                              </p:par>
                              <p:par>
                                <p:cTn id="24" presetID="16" presetClass="entr" presetSubtype="21" fill="hold" nodeType="withEffect">
                                  <p:stCondLst>
                                    <p:cond delay="25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43012" y="-1"/>
            <a:ext cx="5471950" cy="3291231"/>
            <a:chOff x="4743012" y="-1"/>
            <a:chExt cx="5471950" cy="3291231"/>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12" y="-1"/>
              <a:ext cx="5471950" cy="3291231"/>
            </a:xfrm>
            <a:prstGeom prst="rect">
              <a:avLst/>
            </a:prstGeom>
          </p:spPr>
        </p:pic>
        <p:sp>
          <p:nvSpPr>
            <p:cNvPr id="7" name="TextBox 6"/>
            <p:cNvSpPr txBox="1"/>
            <p:nvPr/>
          </p:nvSpPr>
          <p:spPr>
            <a:xfrm>
              <a:off x="6015490" y="75982"/>
              <a:ext cx="3141685" cy="369332"/>
            </a:xfrm>
            <a:prstGeom prst="rect">
              <a:avLst/>
            </a:prstGeom>
            <a:noFill/>
          </p:spPr>
          <p:txBody>
            <a:bodyPr wrap="square" rtlCol="0">
              <a:spAutoFit/>
            </a:bodyPr>
            <a:lstStyle/>
            <a:p>
              <a:r>
                <a:rPr lang="en-CA" b="1" dirty="0" err="1" smtClean="0"/>
                <a:t>Wyant</a:t>
              </a:r>
              <a:r>
                <a:rPr lang="en-CA" b="1" dirty="0" smtClean="0"/>
                <a:t> Group Raceway</a:t>
              </a:r>
              <a:endParaRPr lang="en-CA" b="1" dirty="0"/>
            </a:p>
          </p:txBody>
        </p:sp>
      </p:grpSp>
      <p:grpSp>
        <p:nvGrpSpPr>
          <p:cNvPr id="12" name="Group 11"/>
          <p:cNvGrpSpPr/>
          <p:nvPr/>
        </p:nvGrpSpPr>
        <p:grpSpPr>
          <a:xfrm>
            <a:off x="-311455" y="3581400"/>
            <a:ext cx="4932255" cy="3276600"/>
            <a:chOff x="-311455" y="3581400"/>
            <a:chExt cx="4932255" cy="32766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55" y="3581400"/>
              <a:ext cx="4932255" cy="3276600"/>
            </a:xfrm>
            <a:prstGeom prst="rect">
              <a:avLst/>
            </a:prstGeom>
          </p:spPr>
        </p:pic>
        <p:sp>
          <p:nvSpPr>
            <p:cNvPr id="8" name="TextBox 7"/>
            <p:cNvSpPr txBox="1"/>
            <p:nvPr/>
          </p:nvSpPr>
          <p:spPr>
            <a:xfrm>
              <a:off x="505033" y="3732731"/>
              <a:ext cx="3312368" cy="369332"/>
            </a:xfrm>
            <a:prstGeom prst="rect">
              <a:avLst/>
            </a:prstGeom>
            <a:noFill/>
          </p:spPr>
          <p:txBody>
            <a:bodyPr wrap="square" rtlCol="0">
              <a:spAutoFit/>
            </a:bodyPr>
            <a:lstStyle/>
            <a:p>
              <a:r>
                <a:rPr lang="en-CA" b="1" dirty="0" smtClean="0"/>
                <a:t>Wanuskewin Heritage Park</a:t>
              </a:r>
              <a:endParaRPr lang="en-CA" b="1" dirty="0"/>
            </a:p>
          </p:txBody>
        </p:sp>
      </p:grpSp>
      <p:grpSp>
        <p:nvGrpSpPr>
          <p:cNvPr id="13" name="Group 12"/>
          <p:cNvGrpSpPr/>
          <p:nvPr/>
        </p:nvGrpSpPr>
        <p:grpSpPr>
          <a:xfrm>
            <a:off x="4743012" y="3581400"/>
            <a:ext cx="4659292" cy="3276600"/>
            <a:chOff x="4743012" y="3581400"/>
            <a:chExt cx="4659292" cy="327660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012" y="3581400"/>
              <a:ext cx="4659292" cy="3276600"/>
            </a:xfrm>
            <a:prstGeom prst="rect">
              <a:avLst/>
            </a:prstGeom>
          </p:spPr>
        </p:pic>
        <p:sp>
          <p:nvSpPr>
            <p:cNvPr id="9" name="TextBox 8"/>
            <p:cNvSpPr txBox="1"/>
            <p:nvPr/>
          </p:nvSpPr>
          <p:spPr>
            <a:xfrm>
              <a:off x="5038686" y="3732731"/>
              <a:ext cx="4067944" cy="369332"/>
            </a:xfrm>
            <a:prstGeom prst="rect">
              <a:avLst/>
            </a:prstGeom>
            <a:noFill/>
          </p:spPr>
          <p:txBody>
            <a:bodyPr wrap="square" rtlCol="0">
              <a:spAutoFit/>
            </a:bodyPr>
            <a:lstStyle/>
            <a:p>
              <a:r>
                <a:rPr lang="en-CA" b="1" dirty="0" smtClean="0"/>
                <a:t>Cranberry Flats Conservation Area</a:t>
              </a:r>
              <a:endParaRPr lang="en-CA" b="1" dirty="0"/>
            </a:p>
          </p:txBody>
        </p:sp>
      </p:grpSp>
      <p:grpSp>
        <p:nvGrpSpPr>
          <p:cNvPr id="3" name="Group 2"/>
          <p:cNvGrpSpPr/>
          <p:nvPr/>
        </p:nvGrpSpPr>
        <p:grpSpPr>
          <a:xfrm>
            <a:off x="-311455" y="0"/>
            <a:ext cx="4945344" cy="3291231"/>
            <a:chOff x="-311455" y="0"/>
            <a:chExt cx="4945344" cy="3291231"/>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507" t="15980" r="18248" b="8921"/>
            <a:stretch/>
          </p:blipFill>
          <p:spPr>
            <a:xfrm>
              <a:off x="-311455" y="0"/>
              <a:ext cx="4945344" cy="3291231"/>
            </a:xfrm>
            <a:prstGeom prst="rect">
              <a:avLst/>
            </a:prstGeom>
          </p:spPr>
        </p:pic>
        <p:sp>
          <p:nvSpPr>
            <p:cNvPr id="10" name="TextBox 9"/>
            <p:cNvSpPr txBox="1"/>
            <p:nvPr/>
          </p:nvSpPr>
          <p:spPr>
            <a:xfrm>
              <a:off x="864694" y="75982"/>
              <a:ext cx="3242079" cy="369332"/>
            </a:xfrm>
            <a:prstGeom prst="rect">
              <a:avLst/>
            </a:prstGeom>
            <a:noFill/>
          </p:spPr>
          <p:txBody>
            <a:bodyPr wrap="square" rtlCol="0">
              <a:spAutoFit/>
            </a:bodyPr>
            <a:lstStyle/>
            <a:p>
              <a:r>
                <a:rPr lang="en-CA" b="1" dirty="0" smtClean="0"/>
                <a:t>Moon Lake Golf Course</a:t>
              </a:r>
              <a:endParaRPr lang="en-CA" b="1" dirty="0"/>
            </a:p>
          </p:txBody>
        </p:sp>
      </p:grpSp>
    </p:spTree>
    <p:extLst>
      <p:ext uri="{BB962C8B-B14F-4D97-AF65-F5344CB8AC3E}">
        <p14:creationId xmlns:p14="http://schemas.microsoft.com/office/powerpoint/2010/main" val="26081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500"/>
                                        <p:tgtEl>
                                          <p:spTgt spid="5"/>
                                        </p:tgtEl>
                                      </p:cBhvr>
                                    </p:animEffect>
                                  </p:childTnLst>
                                </p:cTn>
                              </p:par>
                            </p:childTnLst>
                          </p:cTn>
                        </p:par>
                        <p:par>
                          <p:cTn id="12" fill="hold">
                            <p:stCondLst>
                              <p:cond delay="3500"/>
                            </p:stCondLst>
                            <p:childTnLst>
                              <p:par>
                                <p:cTn id="13" presetID="22" presetClass="entr" presetSubtype="4"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500"/>
                                        <p:tgtEl>
                                          <p:spTgt spid="12"/>
                                        </p:tgtEl>
                                      </p:cBhvr>
                                    </p:animEffect>
                                  </p:childTnLst>
                                </p:cTn>
                              </p:par>
                            </p:childTnLst>
                          </p:cTn>
                        </p:par>
                        <p:par>
                          <p:cTn id="16" fill="hold">
                            <p:stCondLst>
                              <p:cond delay="5500"/>
                            </p:stCondLst>
                            <p:childTnLst>
                              <p:par>
                                <p:cTn id="17" presetID="22" presetClass="entr" presetSubtype="1"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7984" y="3140968"/>
            <a:ext cx="4494232" cy="3626380"/>
          </a:xfrm>
        </p:spPr>
      </p:pic>
      <p:sp>
        <p:nvSpPr>
          <p:cNvPr id="3" name="Title 2"/>
          <p:cNvSpPr>
            <a:spLocks noGrp="1"/>
          </p:cNvSpPr>
          <p:nvPr>
            <p:ph type="title"/>
          </p:nvPr>
        </p:nvSpPr>
        <p:spPr>
          <a:xfrm>
            <a:off x="67388" y="3166904"/>
            <a:ext cx="4360596" cy="2710368"/>
          </a:xfrm>
        </p:spPr>
        <p:txBody>
          <a:bodyPr/>
          <a:lstStyle/>
          <a:p>
            <a:r>
              <a:rPr lang="en-CA" dirty="0" smtClean="0"/>
              <a:t>City of Saskatoon’s Civic Operations Centre</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0" y="116632"/>
            <a:ext cx="6271204" cy="2880953"/>
          </a:xfrm>
          <a:prstGeom prst="rect">
            <a:avLst/>
          </a:prstGeom>
        </p:spPr>
      </p:pic>
      <p:grpSp>
        <p:nvGrpSpPr>
          <p:cNvPr id="6" name="Group 5"/>
          <p:cNvGrpSpPr/>
          <p:nvPr/>
        </p:nvGrpSpPr>
        <p:grpSpPr>
          <a:xfrm>
            <a:off x="-263703" y="-54924"/>
            <a:ext cx="9407703" cy="6912923"/>
            <a:chOff x="-220342" y="308527"/>
            <a:chExt cx="9407703" cy="624840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342" y="308527"/>
              <a:ext cx="9407703" cy="6248400"/>
            </a:xfrm>
            <a:prstGeom prst="rect">
              <a:avLst/>
            </a:prstGeom>
          </p:spPr>
        </p:pic>
        <p:sp>
          <p:nvSpPr>
            <p:cNvPr id="8" name="TextBox 7"/>
            <p:cNvSpPr txBox="1"/>
            <p:nvPr/>
          </p:nvSpPr>
          <p:spPr>
            <a:xfrm>
              <a:off x="1460693" y="838199"/>
              <a:ext cx="6222614" cy="523220"/>
            </a:xfrm>
            <a:prstGeom prst="rect">
              <a:avLst/>
            </a:prstGeom>
            <a:solidFill>
              <a:schemeClr val="bg1">
                <a:alpha val="50000"/>
              </a:schemeClr>
            </a:solidFill>
          </p:spPr>
          <p:txBody>
            <a:bodyPr wrap="square" rtlCol="0">
              <a:spAutoFit/>
            </a:bodyPr>
            <a:lstStyle/>
            <a:p>
              <a:pPr algn="ctr"/>
              <a:r>
                <a:rPr lang="en-CA" sz="2800" dirty="0" smtClean="0"/>
                <a:t>Valley Road </a:t>
              </a:r>
              <a:r>
                <a:rPr lang="en-CA" sz="2800" dirty="0" err="1" smtClean="0"/>
                <a:t>Agri</a:t>
              </a:r>
              <a:r>
                <a:rPr lang="en-CA" sz="2800" dirty="0" smtClean="0"/>
                <a:t>-Tourism Area</a:t>
              </a:r>
              <a:endParaRPr lang="en-CA" sz="2800" dirty="0"/>
            </a:p>
          </p:txBody>
        </p:sp>
      </p:grpSp>
    </p:spTree>
    <p:extLst>
      <p:ext uri="{BB962C8B-B14F-4D97-AF65-F5344CB8AC3E}">
        <p14:creationId xmlns:p14="http://schemas.microsoft.com/office/powerpoint/2010/main" val="7569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04" y="3353802"/>
            <a:ext cx="4517337" cy="364502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04" y="0"/>
            <a:ext cx="7300492" cy="3353802"/>
          </a:xfrm>
          <a:prstGeom prst="rect">
            <a:avLst/>
          </a:prstGeom>
        </p:spPr>
      </p:pic>
    </p:spTree>
    <p:extLst>
      <p:ext uri="{BB962C8B-B14F-4D97-AF65-F5344CB8AC3E}">
        <p14:creationId xmlns:p14="http://schemas.microsoft.com/office/powerpoint/2010/main" val="3379497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845" y="314282"/>
            <a:ext cx="4442155" cy="29495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64" y="308527"/>
            <a:ext cx="4896641" cy="2949591"/>
          </a:xfrm>
          <a:prstGeom prst="rect">
            <a:avLst/>
          </a:prstGeom>
        </p:spPr>
      </p:pic>
      <p:pic>
        <p:nvPicPr>
          <p:cNvPr id="9" name="Picture 8"/>
          <p:cNvPicPr>
            <a:picLocks noChangeAspect="1"/>
          </p:cNvPicPr>
          <p:nvPr/>
        </p:nvPicPr>
        <p:blipFill>
          <a:blip r:embed="rId5"/>
          <a:stretch>
            <a:fillRect/>
          </a:stretch>
        </p:blipFill>
        <p:spPr>
          <a:xfrm>
            <a:off x="4694286" y="3672213"/>
            <a:ext cx="4449714" cy="295588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72213"/>
            <a:ext cx="4625141" cy="2955882"/>
          </a:xfrm>
          <a:prstGeom prst="rect">
            <a:avLst/>
          </a:prstGeom>
        </p:spPr>
      </p:pic>
    </p:spTree>
    <p:extLst>
      <p:ext uri="{BB962C8B-B14F-4D97-AF65-F5344CB8AC3E}">
        <p14:creationId xmlns:p14="http://schemas.microsoft.com/office/powerpoint/2010/main" val="155886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par>
                          <p:cTn id="10" fill="hold">
                            <p:stCondLst>
                              <p:cond delay="1500"/>
                            </p:stCondLst>
                            <p:childTnLst>
                              <p:par>
                                <p:cTn id="11" presetID="53" presetClass="entr" presetSubtype="16"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500" fill="hold"/>
                                        <p:tgtEl>
                                          <p:spTgt spid="7"/>
                                        </p:tgtEl>
                                        <p:attrNameLst>
                                          <p:attrName>ppt_w</p:attrName>
                                        </p:attrNameLst>
                                      </p:cBhvr>
                                      <p:tavLst>
                                        <p:tav tm="0">
                                          <p:val>
                                            <p:fltVal val="0"/>
                                          </p:val>
                                        </p:tav>
                                        <p:tav tm="100000">
                                          <p:val>
                                            <p:strVal val="#ppt_w"/>
                                          </p:val>
                                        </p:tav>
                                      </p:tavLst>
                                    </p:anim>
                                    <p:anim calcmode="lin" valueType="num">
                                      <p:cBhvr>
                                        <p:cTn id="14" dur="1500" fill="hold"/>
                                        <p:tgtEl>
                                          <p:spTgt spid="7"/>
                                        </p:tgtEl>
                                        <p:attrNameLst>
                                          <p:attrName>ppt_h</p:attrName>
                                        </p:attrNameLst>
                                      </p:cBhvr>
                                      <p:tavLst>
                                        <p:tav tm="0">
                                          <p:val>
                                            <p:fltVal val="0"/>
                                          </p:val>
                                        </p:tav>
                                        <p:tav tm="100000">
                                          <p:val>
                                            <p:strVal val="#ppt_h"/>
                                          </p:val>
                                        </p:tav>
                                      </p:tavLst>
                                    </p:anim>
                                    <p:animEffect transition="in" filter="fade">
                                      <p:cBhvr>
                                        <p:cTn id="15" dur="1500"/>
                                        <p:tgtEl>
                                          <p:spTgt spid="7"/>
                                        </p:tgtEl>
                                      </p:cBhvr>
                                    </p:animEffect>
                                  </p:childTnLst>
                                </p:cTn>
                              </p:par>
                            </p:childTnLst>
                          </p:cTn>
                        </p:par>
                        <p:par>
                          <p:cTn id="16" fill="hold">
                            <p:stCondLst>
                              <p:cond delay="3500"/>
                            </p:stCondLst>
                            <p:childTnLst>
                              <p:par>
                                <p:cTn id="17" presetID="53" presetClass="entr" presetSubtype="16"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500" fill="hold"/>
                                        <p:tgtEl>
                                          <p:spTgt spid="10"/>
                                        </p:tgtEl>
                                        <p:attrNameLst>
                                          <p:attrName>ppt_w</p:attrName>
                                        </p:attrNameLst>
                                      </p:cBhvr>
                                      <p:tavLst>
                                        <p:tav tm="0">
                                          <p:val>
                                            <p:fltVal val="0"/>
                                          </p:val>
                                        </p:tav>
                                        <p:tav tm="100000">
                                          <p:val>
                                            <p:strVal val="#ppt_w"/>
                                          </p:val>
                                        </p:tav>
                                      </p:tavLst>
                                    </p:anim>
                                    <p:anim calcmode="lin" valueType="num">
                                      <p:cBhvr>
                                        <p:cTn id="20" dur="1500" fill="hold"/>
                                        <p:tgtEl>
                                          <p:spTgt spid="10"/>
                                        </p:tgtEl>
                                        <p:attrNameLst>
                                          <p:attrName>ppt_h</p:attrName>
                                        </p:attrNameLst>
                                      </p:cBhvr>
                                      <p:tavLst>
                                        <p:tav tm="0">
                                          <p:val>
                                            <p:fltVal val="0"/>
                                          </p:val>
                                        </p:tav>
                                        <p:tav tm="100000">
                                          <p:val>
                                            <p:strVal val="#ppt_h"/>
                                          </p:val>
                                        </p:tav>
                                      </p:tavLst>
                                    </p:anim>
                                    <p:animEffect transition="in" filter="fade">
                                      <p:cBhvr>
                                        <p:cTn id="21" dur="1500"/>
                                        <p:tgtEl>
                                          <p:spTgt spid="10"/>
                                        </p:tgtEl>
                                      </p:cBhvr>
                                    </p:animEffect>
                                  </p:childTnLst>
                                </p:cTn>
                              </p:par>
                            </p:childTnLst>
                          </p:cTn>
                        </p:par>
                        <p:par>
                          <p:cTn id="22" fill="hold">
                            <p:stCondLst>
                              <p:cond delay="5500"/>
                            </p:stCondLst>
                            <p:childTnLst>
                              <p:par>
                                <p:cTn id="23" presetID="53" presetClass="entr" presetSubtype="16"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500" fill="hold"/>
                                        <p:tgtEl>
                                          <p:spTgt spid="9"/>
                                        </p:tgtEl>
                                        <p:attrNameLst>
                                          <p:attrName>ppt_w</p:attrName>
                                        </p:attrNameLst>
                                      </p:cBhvr>
                                      <p:tavLst>
                                        <p:tav tm="0">
                                          <p:val>
                                            <p:fltVal val="0"/>
                                          </p:val>
                                        </p:tav>
                                        <p:tav tm="100000">
                                          <p:val>
                                            <p:strVal val="#ppt_w"/>
                                          </p:val>
                                        </p:tav>
                                      </p:tavLst>
                                    </p:anim>
                                    <p:anim calcmode="lin" valueType="num">
                                      <p:cBhvr>
                                        <p:cTn id="26" dur="1500" fill="hold"/>
                                        <p:tgtEl>
                                          <p:spTgt spid="9"/>
                                        </p:tgtEl>
                                        <p:attrNameLst>
                                          <p:attrName>ppt_h</p:attrName>
                                        </p:attrNameLst>
                                      </p:cBhvr>
                                      <p:tavLst>
                                        <p:tav tm="0">
                                          <p:val>
                                            <p:fltVal val="0"/>
                                          </p:val>
                                        </p:tav>
                                        <p:tav tm="100000">
                                          <p:val>
                                            <p:strVal val="#ppt_h"/>
                                          </p:val>
                                        </p:tav>
                                      </p:tavLst>
                                    </p:anim>
                                    <p:animEffect transition="in" filter="fade">
                                      <p:cBhvr>
                                        <p:cTn id="2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692696"/>
            <a:ext cx="8229600" cy="5328592"/>
          </a:xfrm>
        </p:spPr>
        <p:txBody>
          <a:bodyPr>
            <a:noAutofit/>
          </a:bodyPr>
          <a:lstStyle/>
          <a:p>
            <a:pPr>
              <a:lnSpc>
                <a:spcPct val="114000"/>
              </a:lnSpc>
            </a:pPr>
            <a:r>
              <a:rPr lang="en-US" sz="1800" dirty="0" smtClean="0"/>
              <a:t>Call to Order</a:t>
            </a:r>
          </a:p>
          <a:p>
            <a:pPr>
              <a:lnSpc>
                <a:spcPct val="114000"/>
              </a:lnSpc>
            </a:pPr>
            <a:r>
              <a:rPr lang="en-US" sz="1800" dirty="0" smtClean="0"/>
              <a:t>Introduction of Council &amp; Staff</a:t>
            </a:r>
          </a:p>
          <a:p>
            <a:pPr>
              <a:lnSpc>
                <a:spcPct val="114000"/>
              </a:lnSpc>
            </a:pPr>
            <a:r>
              <a:rPr lang="en-US" sz="1800" dirty="0"/>
              <a:t>Nomination of </a:t>
            </a:r>
            <a:r>
              <a:rPr lang="en-US" sz="1800" dirty="0" smtClean="0"/>
              <a:t>Chair</a:t>
            </a:r>
          </a:p>
          <a:p>
            <a:pPr>
              <a:lnSpc>
                <a:spcPct val="114000"/>
              </a:lnSpc>
            </a:pPr>
            <a:r>
              <a:rPr lang="en-US" sz="1800" dirty="0" smtClean="0"/>
              <a:t>Consideration of Agenda</a:t>
            </a:r>
          </a:p>
          <a:p>
            <a:pPr>
              <a:lnSpc>
                <a:spcPct val="114000"/>
              </a:lnSpc>
            </a:pPr>
            <a:r>
              <a:rPr lang="en-US" sz="1800" dirty="0" smtClean="0"/>
              <a:t>2017 Annual General Meeting Record of Proceedings</a:t>
            </a:r>
          </a:p>
          <a:p>
            <a:pPr>
              <a:lnSpc>
                <a:spcPct val="114000"/>
              </a:lnSpc>
            </a:pPr>
            <a:r>
              <a:rPr lang="en-US" sz="1800" dirty="0" smtClean="0"/>
              <a:t>Council </a:t>
            </a:r>
            <a:r>
              <a:rPr lang="en-US" sz="1800" dirty="0"/>
              <a:t>Report – Reeve Judy </a:t>
            </a:r>
            <a:r>
              <a:rPr lang="en-US" sz="1800" dirty="0" smtClean="0"/>
              <a:t>Harwood</a:t>
            </a:r>
          </a:p>
          <a:p>
            <a:pPr>
              <a:lnSpc>
                <a:spcPct val="114000"/>
              </a:lnSpc>
            </a:pPr>
            <a:r>
              <a:rPr lang="en-US" sz="1800" dirty="0" smtClean="0"/>
              <a:t>2018 Election Report – Adam Tittemore, Returning Officer</a:t>
            </a:r>
          </a:p>
          <a:p>
            <a:pPr>
              <a:lnSpc>
                <a:spcPct val="114000"/>
              </a:lnSpc>
            </a:pPr>
            <a:r>
              <a:rPr lang="en-US" sz="1800" dirty="0" smtClean="0"/>
              <a:t>2018 Election Candidate Introductory Speeches</a:t>
            </a:r>
          </a:p>
          <a:p>
            <a:pPr>
              <a:lnSpc>
                <a:spcPct val="114000"/>
              </a:lnSpc>
            </a:pPr>
            <a:r>
              <a:rPr lang="en-US" sz="1800" dirty="0" smtClean="0"/>
              <a:t>Administration Report – Adam Tittemore, Administrator</a:t>
            </a:r>
          </a:p>
          <a:p>
            <a:pPr>
              <a:lnSpc>
                <a:spcPct val="114000"/>
              </a:lnSpc>
            </a:pPr>
            <a:r>
              <a:rPr lang="en-US" sz="1800" dirty="0" smtClean="0"/>
              <a:t>Public Works Report – Craig Habermehl, Director of Public Works</a:t>
            </a:r>
            <a:endParaRPr lang="en-US" sz="1800" dirty="0"/>
          </a:p>
          <a:p>
            <a:pPr>
              <a:lnSpc>
                <a:spcPct val="114000"/>
              </a:lnSpc>
            </a:pPr>
            <a:r>
              <a:rPr lang="en-US" sz="1800" dirty="0" smtClean="0"/>
              <a:t>Planning  Report – Rebecca Row, Director of Planning &amp; Development</a:t>
            </a:r>
          </a:p>
          <a:p>
            <a:pPr>
              <a:lnSpc>
                <a:spcPct val="114000"/>
              </a:lnSpc>
            </a:pPr>
            <a:r>
              <a:rPr lang="en-US" sz="1800" dirty="0" smtClean="0"/>
              <a:t>Corman Park Police Service – John Garnet, Chief of Police</a:t>
            </a:r>
          </a:p>
          <a:p>
            <a:pPr>
              <a:lnSpc>
                <a:spcPct val="114000"/>
              </a:lnSpc>
            </a:pPr>
            <a:r>
              <a:rPr lang="en-US" sz="1800" dirty="0" smtClean="0"/>
              <a:t>2018 Citizen of the Year Award</a:t>
            </a:r>
          </a:p>
          <a:p>
            <a:pPr>
              <a:lnSpc>
                <a:spcPct val="114000"/>
              </a:lnSpc>
            </a:pPr>
            <a:r>
              <a:rPr lang="en-US" sz="1800" dirty="0" smtClean="0"/>
              <a:t>Open Floor</a:t>
            </a:r>
          </a:p>
          <a:p>
            <a:pPr>
              <a:lnSpc>
                <a:spcPct val="114000"/>
              </a:lnSpc>
            </a:pPr>
            <a:r>
              <a:rPr lang="en-US" sz="1800" dirty="0" smtClean="0"/>
              <a:t>Adjourn</a:t>
            </a:r>
            <a:endParaRPr lang="en-US" sz="1800" dirty="0"/>
          </a:p>
        </p:txBody>
      </p:sp>
      <p:sp>
        <p:nvSpPr>
          <p:cNvPr id="2" name="Title 1"/>
          <p:cNvSpPr>
            <a:spLocks noGrp="1"/>
          </p:cNvSpPr>
          <p:nvPr>
            <p:ph type="title"/>
          </p:nvPr>
        </p:nvSpPr>
        <p:spPr>
          <a:xfrm>
            <a:off x="395536" y="29471"/>
            <a:ext cx="7715200" cy="879249"/>
          </a:xfrm>
        </p:spPr>
        <p:txBody>
          <a:bodyPr/>
          <a:lstStyle/>
          <a:p>
            <a:r>
              <a:rPr lang="en-US" dirty="0" smtClean="0"/>
              <a:t>Agenda</a:t>
            </a:r>
            <a:endParaRPr lang="en-US" dirty="0"/>
          </a:p>
        </p:txBody>
      </p:sp>
    </p:spTree>
    <p:extLst>
      <p:ext uri="{BB962C8B-B14F-4D97-AF65-F5344CB8AC3E}">
        <p14:creationId xmlns:p14="http://schemas.microsoft.com/office/powerpoint/2010/main" val="2721085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8774"/>
          <a:stretch/>
        </p:blipFill>
        <p:spPr>
          <a:xfrm>
            <a:off x="-1303022" y="2756566"/>
            <a:ext cx="6019038" cy="410143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756566"/>
            <a:ext cx="4283968" cy="412169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6343" b="19921"/>
          <a:stretch/>
        </p:blipFill>
        <p:spPr>
          <a:xfrm>
            <a:off x="787225" y="-243408"/>
            <a:ext cx="7569551" cy="2880320"/>
          </a:xfrm>
          <a:prstGeom prst="rect">
            <a:avLst/>
          </a:prstGeom>
        </p:spPr>
      </p:pic>
    </p:spTree>
    <p:extLst>
      <p:ext uri="{BB962C8B-B14F-4D97-AF65-F5344CB8AC3E}">
        <p14:creationId xmlns:p14="http://schemas.microsoft.com/office/powerpoint/2010/main" val="5389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par>
                          <p:cTn id="10" fill="hold">
                            <p:stCondLst>
                              <p:cond delay="2000"/>
                            </p:stCondLst>
                            <p:childTnLst>
                              <p:par>
                                <p:cTn id="11" presetID="53" presetClass="entr" presetSubtype="16"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500" fill="hold"/>
                                        <p:tgtEl>
                                          <p:spTgt spid="3"/>
                                        </p:tgtEl>
                                        <p:attrNameLst>
                                          <p:attrName>ppt_w</p:attrName>
                                        </p:attrNameLst>
                                      </p:cBhvr>
                                      <p:tavLst>
                                        <p:tav tm="0">
                                          <p:val>
                                            <p:fltVal val="0"/>
                                          </p:val>
                                        </p:tav>
                                        <p:tav tm="100000">
                                          <p:val>
                                            <p:strVal val="#ppt_w"/>
                                          </p:val>
                                        </p:tav>
                                      </p:tavLst>
                                    </p:anim>
                                    <p:anim calcmode="lin" valueType="num">
                                      <p:cBhvr>
                                        <p:cTn id="14" dur="1500" fill="hold"/>
                                        <p:tgtEl>
                                          <p:spTgt spid="3"/>
                                        </p:tgtEl>
                                        <p:attrNameLst>
                                          <p:attrName>ppt_h</p:attrName>
                                        </p:attrNameLst>
                                      </p:cBhvr>
                                      <p:tavLst>
                                        <p:tav tm="0">
                                          <p:val>
                                            <p:fltVal val="0"/>
                                          </p:val>
                                        </p:tav>
                                        <p:tav tm="100000">
                                          <p:val>
                                            <p:strVal val="#ppt_h"/>
                                          </p:val>
                                        </p:tav>
                                      </p:tavLst>
                                    </p:anim>
                                    <p:animEffect transition="in" filter="fade">
                                      <p:cBhvr>
                                        <p:cTn id="15" dur="1500"/>
                                        <p:tgtEl>
                                          <p:spTgt spid="3"/>
                                        </p:tgtEl>
                                      </p:cBhvr>
                                    </p:animEffect>
                                  </p:childTnLst>
                                </p:cTn>
                              </p:par>
                            </p:childTnLst>
                          </p:cTn>
                        </p:par>
                        <p:par>
                          <p:cTn id="16" fill="hold">
                            <p:stCondLst>
                              <p:cond delay="4000"/>
                            </p:stCondLst>
                            <p:childTnLst>
                              <p:par>
                                <p:cTn id="17" presetID="53" presetClass="entr" presetSubtype="16"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500" fill="hold"/>
                                        <p:tgtEl>
                                          <p:spTgt spid="6"/>
                                        </p:tgtEl>
                                        <p:attrNameLst>
                                          <p:attrName>ppt_w</p:attrName>
                                        </p:attrNameLst>
                                      </p:cBhvr>
                                      <p:tavLst>
                                        <p:tav tm="0">
                                          <p:val>
                                            <p:fltVal val="0"/>
                                          </p:val>
                                        </p:tav>
                                        <p:tav tm="100000">
                                          <p:val>
                                            <p:strVal val="#ppt_w"/>
                                          </p:val>
                                        </p:tav>
                                      </p:tavLst>
                                    </p:anim>
                                    <p:anim calcmode="lin" valueType="num">
                                      <p:cBhvr>
                                        <p:cTn id="20" dur="1500" fill="hold"/>
                                        <p:tgtEl>
                                          <p:spTgt spid="6"/>
                                        </p:tgtEl>
                                        <p:attrNameLst>
                                          <p:attrName>ppt_h</p:attrName>
                                        </p:attrNameLst>
                                      </p:cBhvr>
                                      <p:tavLst>
                                        <p:tav tm="0">
                                          <p:val>
                                            <p:fltVal val="0"/>
                                          </p:val>
                                        </p:tav>
                                        <p:tav tm="100000">
                                          <p:val>
                                            <p:strVal val="#ppt_h"/>
                                          </p:val>
                                        </p:tav>
                                      </p:tavLst>
                                    </p:anim>
                                    <p:animEffect transition="in" filter="fade">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 Year in Review</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7664" y="2132856"/>
            <a:ext cx="6558558" cy="2581560"/>
          </a:xfrm>
          <a:prstGeom prst="rect">
            <a:avLst/>
          </a:prstGeom>
        </p:spPr>
      </p:pic>
    </p:spTree>
    <p:extLst>
      <p:ext uri="{BB962C8B-B14F-4D97-AF65-F5344CB8AC3E}">
        <p14:creationId xmlns:p14="http://schemas.microsoft.com/office/powerpoint/2010/main" val="3729887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1780" y="30040"/>
            <a:ext cx="3960440" cy="1558568"/>
          </a:xfrm>
          <a:prstGeom prst="rect">
            <a:avLst/>
          </a:prstGeom>
        </p:spPr>
      </p:pic>
      <p:sp>
        <p:nvSpPr>
          <p:cNvPr id="2" name="Content Placeholder 1"/>
          <p:cNvSpPr>
            <a:spLocks noGrp="1"/>
          </p:cNvSpPr>
          <p:nvPr>
            <p:ph idx="1"/>
          </p:nvPr>
        </p:nvSpPr>
        <p:spPr>
          <a:xfrm>
            <a:off x="457200" y="1268760"/>
            <a:ext cx="8229600" cy="1152128"/>
          </a:xfrm>
        </p:spPr>
        <p:txBody>
          <a:bodyPr/>
          <a:lstStyle/>
          <a:p>
            <a:r>
              <a:rPr lang="en-CA" dirty="0" smtClean="0"/>
              <a:t>Thank you!</a:t>
            </a:r>
          </a:p>
          <a:p>
            <a:pPr lvl="1"/>
            <a:r>
              <a:rPr lang="en-CA" dirty="0" smtClean="0"/>
              <a:t>Please visit </a:t>
            </a:r>
            <a:r>
              <a:rPr lang="en-CA" dirty="0" smtClean="0">
                <a:hlinkClick r:id="rId4"/>
              </a:rPr>
              <a:t>www.rmcormanpark.ca</a:t>
            </a:r>
            <a:r>
              <a:rPr lang="en-CA" dirty="0" smtClean="0"/>
              <a:t> </a:t>
            </a:r>
            <a:endParaRPr lang="en-CA"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2276872"/>
            <a:ext cx="6507357" cy="44320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765204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Election Report</a:t>
            </a:r>
            <a:endParaRPr lang="en-US" dirty="0"/>
          </a:p>
        </p:txBody>
      </p:sp>
      <p:sp>
        <p:nvSpPr>
          <p:cNvPr id="5" name="Subtitle 4"/>
          <p:cNvSpPr>
            <a:spLocks noGrp="1"/>
          </p:cNvSpPr>
          <p:nvPr>
            <p:ph type="subTitle" idx="1"/>
          </p:nvPr>
        </p:nvSpPr>
        <p:spPr/>
        <p:txBody>
          <a:bodyPr/>
          <a:lstStyle/>
          <a:p>
            <a:r>
              <a:rPr lang="en-US" dirty="0" smtClean="0"/>
              <a:t>Adam </a:t>
            </a:r>
            <a:r>
              <a:rPr lang="en-US" dirty="0" err="1" smtClean="0"/>
              <a:t>Tittemore</a:t>
            </a:r>
            <a:endParaRPr lang="en-US" dirty="0" smtClean="0"/>
          </a:p>
          <a:p>
            <a:r>
              <a:rPr lang="en-US" dirty="0" smtClean="0"/>
              <a:t>Returning Officer</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6631"/>
            <a:ext cx="4391088" cy="1728043"/>
          </a:xfrm>
          <a:prstGeom prst="rect">
            <a:avLst/>
          </a:prstGeom>
        </p:spPr>
      </p:pic>
    </p:spTree>
    <p:extLst>
      <p:ext uri="{BB962C8B-B14F-4D97-AF65-F5344CB8AC3E}">
        <p14:creationId xmlns:p14="http://schemas.microsoft.com/office/powerpoint/2010/main" val="3403325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482" y="1124744"/>
            <a:ext cx="8229600" cy="4525963"/>
          </a:xfrm>
        </p:spPr>
        <p:txBody>
          <a:bodyPr>
            <a:normAutofit fontScale="85000" lnSpcReduction="20000"/>
          </a:bodyPr>
          <a:lstStyle/>
          <a:p>
            <a:endParaRPr lang="en-US" dirty="0"/>
          </a:p>
          <a:p>
            <a:endParaRPr lang="en-US" dirty="0" smtClean="0"/>
          </a:p>
          <a:p>
            <a:pPr marL="109728" indent="0">
              <a:buNone/>
            </a:pPr>
            <a:endParaRPr lang="en-US" sz="2600" dirty="0" smtClean="0"/>
          </a:p>
          <a:p>
            <a:pPr marL="109728" indent="0">
              <a:buNone/>
            </a:pPr>
            <a:r>
              <a:rPr lang="en-US" sz="2600" dirty="0" smtClean="0"/>
              <a:t>Councillors Michelle Chuhaniuk (2), Bas Froese-Kooijenga (6), and Wendy Trask (8) have been acclaimed.</a:t>
            </a:r>
            <a:endParaRPr lang="en-US" sz="2600" dirty="0"/>
          </a:p>
          <a:p>
            <a:pPr marL="109728" indent="0">
              <a:buNone/>
            </a:pPr>
            <a:endParaRPr lang="en-US" sz="2600" dirty="0" smtClean="0"/>
          </a:p>
          <a:p>
            <a:pPr marL="109728" indent="0">
              <a:buNone/>
            </a:pPr>
            <a:r>
              <a:rPr lang="en-US" sz="2600" dirty="0" smtClean="0"/>
              <a:t>A vote will be held for the election of Councillor for Division 4 between:</a:t>
            </a:r>
          </a:p>
          <a:p>
            <a:pPr marL="109728" indent="0">
              <a:buNone/>
            </a:pPr>
            <a:endParaRPr lang="en-US" sz="2600" dirty="0"/>
          </a:p>
          <a:p>
            <a:pPr marL="109728" indent="0">
              <a:buNone/>
            </a:pPr>
            <a:r>
              <a:rPr lang="en-US" sz="2600" dirty="0" smtClean="0"/>
              <a:t>Mr. David Greenwood</a:t>
            </a:r>
          </a:p>
          <a:p>
            <a:pPr marL="109728" indent="0">
              <a:buNone/>
            </a:pPr>
            <a:r>
              <a:rPr lang="en-US" sz="2600" dirty="0" smtClean="0"/>
              <a:t>Mr. Calvin Weber</a:t>
            </a:r>
          </a:p>
          <a:p>
            <a:pPr marL="109728" indent="0">
              <a:buNone/>
            </a:pPr>
            <a:endParaRPr lang="en-US" sz="2600" dirty="0"/>
          </a:p>
          <a:p>
            <a:pPr marL="109728" indent="0">
              <a:buNone/>
            </a:pPr>
            <a:r>
              <a:rPr lang="en-US" sz="2600" dirty="0" smtClean="0"/>
              <a:t>	</a:t>
            </a:r>
          </a:p>
          <a:p>
            <a:pPr marL="109728" indent="0">
              <a:buNone/>
            </a:pPr>
            <a:r>
              <a:rPr lang="en-US" sz="2600" dirty="0"/>
              <a:t>	</a:t>
            </a:r>
          </a:p>
        </p:txBody>
      </p:sp>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Municipal Elections 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949280"/>
            <a:ext cx="1961176" cy="771790"/>
          </a:xfrm>
          <a:prstGeom prst="rect">
            <a:avLst/>
          </a:prstGeom>
        </p:spPr>
      </p:pic>
    </p:spTree>
    <p:extLst>
      <p:ext uri="{BB962C8B-B14F-4D97-AF65-F5344CB8AC3E}">
        <p14:creationId xmlns:p14="http://schemas.microsoft.com/office/powerpoint/2010/main" val="1283358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6138"/>
            <a:ext cx="8229600" cy="4525963"/>
          </a:xfrm>
        </p:spPr>
        <p:txBody>
          <a:bodyPr/>
          <a:lstStyle/>
          <a:p>
            <a:pPr marL="109728" indent="0">
              <a:buNone/>
            </a:pPr>
            <a:endParaRPr lang="en-US" dirty="0"/>
          </a:p>
          <a:p>
            <a:endParaRPr lang="en-US" dirty="0" smtClean="0"/>
          </a:p>
          <a:p>
            <a:pPr marL="109728" indent="0">
              <a:buNone/>
            </a:pPr>
            <a:r>
              <a:rPr lang="en-US" dirty="0" smtClean="0"/>
              <a:t>Election Day is Wednesday, October 24, 2018</a:t>
            </a:r>
          </a:p>
          <a:p>
            <a:pPr marL="109728" indent="0">
              <a:buNone/>
            </a:pPr>
            <a:r>
              <a:rPr lang="en-US" dirty="0" smtClean="0"/>
              <a:t>Polls are open from 9:00 a.m. to 8:00 p.m.</a:t>
            </a:r>
          </a:p>
          <a:p>
            <a:pPr marL="109728" indent="0">
              <a:buNone/>
            </a:pPr>
            <a:endParaRPr lang="en-US" dirty="0"/>
          </a:p>
          <a:p>
            <a:pPr marL="109728" indent="0">
              <a:buNone/>
            </a:pPr>
            <a:r>
              <a:rPr lang="en-US" sz="2500" dirty="0" smtClean="0"/>
              <a:t>R.M. Office – 111 </a:t>
            </a:r>
            <a:r>
              <a:rPr lang="en-US" sz="2500" dirty="0" err="1" smtClean="0"/>
              <a:t>Pinehouse</a:t>
            </a:r>
            <a:r>
              <a:rPr lang="en-US" sz="2500" dirty="0" smtClean="0"/>
              <a:t> Drive</a:t>
            </a:r>
          </a:p>
          <a:p>
            <a:pPr marL="109728" indent="0">
              <a:buNone/>
            </a:pPr>
            <a:r>
              <a:rPr lang="en-US" sz="2500" dirty="0" smtClean="0"/>
              <a:t>Old 33</a:t>
            </a:r>
            <a:r>
              <a:rPr lang="en-US" sz="2500" baseline="30000" dirty="0" smtClean="0"/>
              <a:t>rd</a:t>
            </a:r>
            <a:r>
              <a:rPr lang="en-US" sz="2500" dirty="0" smtClean="0"/>
              <a:t> St Shop</a:t>
            </a:r>
          </a:p>
          <a:p>
            <a:pPr marL="109728" indent="0">
              <a:buNone/>
            </a:pPr>
            <a:r>
              <a:rPr lang="en-US" sz="2500" dirty="0" smtClean="0"/>
              <a:t>Merrill School</a:t>
            </a:r>
          </a:p>
          <a:p>
            <a:pPr marL="109728" indent="0">
              <a:buNone/>
            </a:pPr>
            <a:endParaRPr lang="en-US" sz="2500" dirty="0" smtClean="0"/>
          </a:p>
          <a:p>
            <a:pPr marL="0" indent="0">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a:t/>
            </a:r>
            <a:br>
              <a:rPr lang="en-US" dirty="0"/>
            </a:br>
            <a:r>
              <a:rPr lang="en-US" dirty="0"/>
              <a:t>Municipal Elections </a:t>
            </a:r>
            <a:r>
              <a:rPr lang="en-US" dirty="0" smtClean="0"/>
              <a:t>2018</a:t>
            </a:r>
            <a:br>
              <a:rPr lang="en-US" dirty="0" smtClean="0"/>
            </a:br>
            <a:r>
              <a:rPr lang="en-US" dirty="0" smtClean="0"/>
              <a:t/>
            </a:r>
            <a:br>
              <a:rPr lang="en-US" dirty="0" smtClean="0"/>
            </a:br>
            <a:r>
              <a:rPr lang="en-US" dirty="0"/>
              <a:t/>
            </a:r>
            <a:br>
              <a:rPr lang="en-US" dirty="0"/>
            </a:b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949280"/>
            <a:ext cx="1961176" cy="771790"/>
          </a:xfrm>
          <a:prstGeom prst="rect">
            <a:avLst/>
          </a:prstGeom>
        </p:spPr>
      </p:pic>
    </p:spTree>
    <p:extLst>
      <p:ext uri="{BB962C8B-B14F-4D97-AF65-F5344CB8AC3E}">
        <p14:creationId xmlns:p14="http://schemas.microsoft.com/office/powerpoint/2010/main" val="1154422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6138"/>
            <a:ext cx="8229600" cy="4525963"/>
          </a:xfrm>
        </p:spPr>
        <p:txBody>
          <a:bodyPr/>
          <a:lstStyle/>
          <a:p>
            <a:pPr marL="109728" indent="0">
              <a:buNone/>
            </a:pPr>
            <a:endParaRPr lang="en-US" dirty="0" smtClean="0"/>
          </a:p>
          <a:p>
            <a:pPr marL="109728" indent="0">
              <a:buNone/>
            </a:pPr>
            <a:r>
              <a:rPr lang="en-US" b="1" dirty="0" smtClean="0"/>
              <a:t>Advance Poll</a:t>
            </a:r>
          </a:p>
          <a:p>
            <a:pPr marL="109728" indent="0">
              <a:buNone/>
            </a:pPr>
            <a:endParaRPr lang="en-US" dirty="0" smtClean="0"/>
          </a:p>
          <a:p>
            <a:pPr marL="109728" indent="0">
              <a:buNone/>
            </a:pPr>
            <a:r>
              <a:rPr lang="en-US" dirty="0" smtClean="0"/>
              <a:t>Friday, October 19, 2018</a:t>
            </a:r>
          </a:p>
          <a:p>
            <a:pPr marL="109728" indent="0">
              <a:buNone/>
            </a:pPr>
            <a:r>
              <a:rPr lang="en-US" dirty="0" smtClean="0"/>
              <a:t>9:00 a.m. to 8:00 p.m.</a:t>
            </a:r>
          </a:p>
          <a:p>
            <a:pPr marL="109728" indent="0">
              <a:buNone/>
            </a:pPr>
            <a:r>
              <a:rPr lang="en-US" dirty="0" smtClean="0"/>
              <a:t>R.M. Office – 111 </a:t>
            </a:r>
            <a:r>
              <a:rPr lang="en-US" dirty="0" err="1" smtClean="0"/>
              <a:t>Pinehouse</a:t>
            </a:r>
            <a:r>
              <a:rPr lang="en-US" dirty="0" smtClean="0"/>
              <a:t> Drive, Saskatoon</a:t>
            </a:r>
          </a:p>
          <a:p>
            <a:pPr marL="0" indent="0">
              <a:buNone/>
            </a:pPr>
            <a:endParaRPr lang="en-US" dirty="0" smtClean="0"/>
          </a:p>
          <a:p>
            <a:pPr marL="457200" indent="-457200"/>
            <a:r>
              <a:rPr lang="en-US" dirty="0" smtClean="0"/>
              <a:t>Mail in balloting system available prior to October 24</a:t>
            </a:r>
          </a:p>
        </p:txBody>
      </p:sp>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1275" y="74348"/>
            <a:ext cx="2486157" cy="978388"/>
          </a:xfrm>
          <a:prstGeom prst="rect">
            <a:avLst/>
          </a:prstGeom>
        </p:spPr>
      </p:pic>
    </p:spTree>
    <p:extLst>
      <p:ext uri="{BB962C8B-B14F-4D97-AF65-F5344CB8AC3E}">
        <p14:creationId xmlns:p14="http://schemas.microsoft.com/office/powerpoint/2010/main" val="3638065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705551"/>
          </a:xfrm>
        </p:spPr>
        <p:txBody>
          <a:bodyPr>
            <a:normAutofit fontScale="92500" lnSpcReduction="10000"/>
          </a:bodyPr>
          <a:lstStyle/>
          <a:p>
            <a:pPr marL="109728" indent="0">
              <a:buNone/>
            </a:pPr>
            <a:endParaRPr lang="en-US" dirty="0"/>
          </a:p>
          <a:p>
            <a:r>
              <a:rPr lang="en-CA" dirty="0" smtClean="0">
                <a:solidFill>
                  <a:srgbClr val="443F37"/>
                </a:solidFill>
                <a:latin typeface="Arial" panose="020B0604020202020204" pitchFamily="34" charset="0"/>
              </a:rPr>
              <a:t>A </a:t>
            </a:r>
            <a:r>
              <a:rPr lang="en-CA" dirty="0">
                <a:solidFill>
                  <a:srgbClr val="443F37"/>
                </a:solidFill>
                <a:latin typeface="Arial" panose="020B0604020202020204" pitchFamily="34" charset="0"/>
              </a:rPr>
              <a:t>person is qualified to be registered as a voter in a rural municipality if he or she on the day of the election:</a:t>
            </a:r>
          </a:p>
          <a:p>
            <a:pPr>
              <a:buFont typeface="Arial" panose="020B0604020202020204" pitchFamily="34" charset="0"/>
              <a:buChar char="•"/>
            </a:pPr>
            <a:r>
              <a:rPr lang="en-CA" dirty="0">
                <a:solidFill>
                  <a:srgbClr val="443F37"/>
                </a:solidFill>
                <a:latin typeface="Arial" panose="020B0604020202020204" pitchFamily="34" charset="0"/>
              </a:rPr>
              <a:t>is 18 years old;</a:t>
            </a:r>
          </a:p>
          <a:p>
            <a:pPr>
              <a:buFont typeface="Arial" panose="020B0604020202020204" pitchFamily="34" charset="0"/>
              <a:buChar char="•"/>
            </a:pPr>
            <a:r>
              <a:rPr lang="en-CA" dirty="0">
                <a:solidFill>
                  <a:srgbClr val="443F37"/>
                </a:solidFill>
                <a:latin typeface="Arial" panose="020B0604020202020204" pitchFamily="34" charset="0"/>
              </a:rPr>
              <a:t>is a Canadian citizen;</a:t>
            </a:r>
          </a:p>
          <a:p>
            <a:pPr>
              <a:buFont typeface="Arial" panose="020B0604020202020204" pitchFamily="34" charset="0"/>
              <a:buChar char="•"/>
            </a:pPr>
            <a:r>
              <a:rPr lang="en-CA" dirty="0">
                <a:solidFill>
                  <a:srgbClr val="443F37"/>
                </a:solidFill>
                <a:latin typeface="Arial" panose="020B0604020202020204" pitchFamily="34" charset="0"/>
              </a:rPr>
              <a:t>has not already voted in the election; and</a:t>
            </a:r>
          </a:p>
          <a:p>
            <a:pPr>
              <a:buFont typeface="Arial" panose="020B0604020202020204" pitchFamily="34" charset="0"/>
              <a:buChar char="•"/>
            </a:pPr>
            <a:r>
              <a:rPr lang="en-CA" dirty="0">
                <a:solidFill>
                  <a:srgbClr val="443F37"/>
                </a:solidFill>
                <a:latin typeface="Arial" panose="020B0604020202020204" pitchFamily="34" charset="0"/>
              </a:rPr>
              <a:t>immediately preceding the day of the election meets </a:t>
            </a:r>
            <a:r>
              <a:rPr lang="en-CA" b="1" u="sng" dirty="0">
                <a:solidFill>
                  <a:srgbClr val="443F37"/>
                </a:solidFill>
                <a:latin typeface="Arial" panose="020B0604020202020204" pitchFamily="34" charset="0"/>
              </a:rPr>
              <a:t>at least one of the following</a:t>
            </a:r>
            <a:r>
              <a:rPr lang="en-CA" dirty="0">
                <a:solidFill>
                  <a:srgbClr val="443F37"/>
                </a:solidFill>
                <a:latin typeface="Arial" panose="020B0604020202020204" pitchFamily="34" charset="0"/>
              </a:rPr>
              <a:t> </a:t>
            </a:r>
            <a:r>
              <a:rPr lang="en-CA" b="1" u="sng" dirty="0">
                <a:solidFill>
                  <a:srgbClr val="443F37"/>
                </a:solidFill>
                <a:latin typeface="Arial" panose="020B0604020202020204" pitchFamily="34" charset="0"/>
              </a:rPr>
              <a:t>criteria:</a:t>
            </a:r>
            <a:endParaRPr lang="en-CA" dirty="0">
              <a:solidFill>
                <a:srgbClr val="443F37"/>
              </a:solidFill>
              <a:latin typeface="Arial" panose="020B0604020202020204" pitchFamily="34" charset="0"/>
            </a:endParaRPr>
          </a:p>
          <a:p>
            <a:pPr marL="457200" indent="-228600" algn="just"/>
            <a:r>
              <a:rPr lang="en-CA" dirty="0">
                <a:solidFill>
                  <a:srgbClr val="443F37"/>
                </a:solidFill>
                <a:latin typeface="Arial" panose="020B0604020202020204" pitchFamily="34" charset="0"/>
              </a:rPr>
              <a:t>a)</a:t>
            </a:r>
            <a:r>
              <a:rPr lang="en-CA" dirty="0">
                <a:solidFill>
                  <a:srgbClr val="443F37"/>
                </a:solidFill>
                <a:latin typeface="Times New Roman" panose="02020603050405020304" pitchFamily="18" charset="0"/>
              </a:rPr>
              <a:t> </a:t>
            </a:r>
            <a:r>
              <a:rPr lang="en-CA" dirty="0">
                <a:solidFill>
                  <a:srgbClr val="443F37"/>
                </a:solidFill>
                <a:latin typeface="Arial" panose="020B0604020202020204" pitchFamily="34" charset="0"/>
              </a:rPr>
              <a:t>has resided in the rural municipality for at least the last 3 consecutive months;</a:t>
            </a:r>
          </a:p>
          <a:p>
            <a:pPr marL="457200" indent="-228600" algn="just"/>
            <a:r>
              <a:rPr lang="en-CA" dirty="0">
                <a:solidFill>
                  <a:srgbClr val="443F37"/>
                </a:solidFill>
                <a:latin typeface="Arial" panose="020B0604020202020204" pitchFamily="34" charset="0"/>
              </a:rPr>
              <a:t>b) is the registered owner of land in the rural municipality or the purchaser of land in the rural municipality under a bona fide agreement for sale;</a:t>
            </a:r>
          </a:p>
          <a:p>
            <a:pPr marL="0" indent="0">
              <a:buNone/>
            </a:pPr>
            <a:endParaRPr lang="en-US" dirty="0" smtClean="0"/>
          </a:p>
        </p:txBody>
      </p:sp>
      <p:sp>
        <p:nvSpPr>
          <p:cNvPr id="2" name="Title 1"/>
          <p:cNvSpPr>
            <a:spLocks noGrp="1"/>
          </p:cNvSpPr>
          <p:nvPr>
            <p:ph type="title"/>
          </p:nvPr>
        </p:nvSpPr>
        <p:spPr/>
        <p:txBody>
          <a:bodyPr>
            <a:normAutofit/>
          </a:bodyPr>
          <a:lstStyle/>
          <a:p>
            <a:pPr algn="ctr"/>
            <a:r>
              <a:rPr lang="en-US" dirty="0" smtClean="0"/>
              <a:t>Voter Eligibility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949280"/>
            <a:ext cx="1961176" cy="771790"/>
          </a:xfrm>
          <a:prstGeom prst="rect">
            <a:avLst/>
          </a:prstGeom>
        </p:spPr>
      </p:pic>
    </p:spTree>
    <p:extLst>
      <p:ext uri="{BB962C8B-B14F-4D97-AF65-F5344CB8AC3E}">
        <p14:creationId xmlns:p14="http://schemas.microsoft.com/office/powerpoint/2010/main" val="3323036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705551"/>
          </a:xfrm>
        </p:spPr>
        <p:txBody>
          <a:bodyPr>
            <a:normAutofit fontScale="92500" lnSpcReduction="10000"/>
          </a:bodyPr>
          <a:lstStyle/>
          <a:p>
            <a:pPr marL="109728" indent="0">
              <a:buNone/>
            </a:pPr>
            <a:endParaRPr lang="en-US" dirty="0" smtClean="0"/>
          </a:p>
          <a:p>
            <a:pPr marL="457200" indent="-228600" algn="just"/>
            <a:r>
              <a:rPr lang="en-CA" dirty="0">
                <a:solidFill>
                  <a:srgbClr val="443F37"/>
                </a:solidFill>
                <a:latin typeface="Arial" panose="020B0604020202020204" pitchFamily="34" charset="0"/>
              </a:rPr>
              <a:t>c)</a:t>
            </a:r>
            <a:r>
              <a:rPr lang="en-CA" dirty="0">
                <a:solidFill>
                  <a:srgbClr val="443F37"/>
                </a:solidFill>
                <a:latin typeface="Times New Roman" panose="02020603050405020304" pitchFamily="18" charset="0"/>
              </a:rPr>
              <a:t> </a:t>
            </a:r>
            <a:r>
              <a:rPr lang="en-CA" dirty="0">
                <a:solidFill>
                  <a:srgbClr val="443F37"/>
                </a:solidFill>
                <a:latin typeface="Arial" panose="020B0604020202020204" pitchFamily="34" charset="0"/>
              </a:rPr>
              <a:t>is assessed as an occupant of any land in the rural municipality pursuant to a lease, licence, permit or contract in agreement with the registered owner;</a:t>
            </a:r>
          </a:p>
          <a:p>
            <a:pPr marL="457200" indent="-228600" algn="just"/>
            <a:r>
              <a:rPr lang="en-CA" dirty="0">
                <a:solidFill>
                  <a:srgbClr val="443F37"/>
                </a:solidFill>
                <a:latin typeface="Arial" panose="020B0604020202020204" pitchFamily="34" charset="0"/>
              </a:rPr>
              <a:t>d)</a:t>
            </a:r>
            <a:r>
              <a:rPr lang="en-CA" dirty="0">
                <a:solidFill>
                  <a:srgbClr val="443F37"/>
                </a:solidFill>
                <a:latin typeface="Times New Roman" panose="02020603050405020304" pitchFamily="18" charset="0"/>
              </a:rPr>
              <a:t> </a:t>
            </a:r>
            <a:r>
              <a:rPr lang="en-CA" dirty="0">
                <a:solidFill>
                  <a:srgbClr val="443F37"/>
                </a:solidFill>
                <a:latin typeface="Arial" panose="020B0604020202020204" pitchFamily="34" charset="0"/>
              </a:rPr>
              <a:t>is assessed with respect to an improvement in the rural municipality;</a:t>
            </a:r>
          </a:p>
          <a:p>
            <a:pPr marL="457200" indent="-228600" algn="just"/>
            <a:r>
              <a:rPr lang="en-CA" dirty="0">
                <a:solidFill>
                  <a:srgbClr val="443F37"/>
                </a:solidFill>
                <a:latin typeface="Arial" panose="020B0604020202020204" pitchFamily="34" charset="0"/>
              </a:rPr>
              <a:t>e)</a:t>
            </a:r>
            <a:r>
              <a:rPr lang="en-CA" dirty="0">
                <a:solidFill>
                  <a:srgbClr val="443F37"/>
                </a:solidFill>
                <a:latin typeface="Times New Roman" panose="02020603050405020304" pitchFamily="18" charset="0"/>
              </a:rPr>
              <a:t> </a:t>
            </a:r>
            <a:r>
              <a:rPr lang="en-CA" dirty="0">
                <a:solidFill>
                  <a:srgbClr val="443F37"/>
                </a:solidFill>
                <a:latin typeface="Arial" panose="020B0604020202020204" pitchFamily="34" charset="0"/>
              </a:rPr>
              <a:t>is the holder of a permit in the rural municipality with respect to a trailer or mobile home;</a:t>
            </a:r>
          </a:p>
          <a:p>
            <a:pPr marL="457200" indent="-228600" algn="just"/>
            <a:r>
              <a:rPr lang="en-CA" dirty="0">
                <a:solidFill>
                  <a:srgbClr val="443F37"/>
                </a:solidFill>
                <a:latin typeface="Arial" panose="020B0604020202020204" pitchFamily="34" charset="0"/>
              </a:rPr>
              <a:t>f)</a:t>
            </a:r>
            <a:r>
              <a:rPr lang="en-CA" dirty="0">
                <a:solidFill>
                  <a:srgbClr val="443F37"/>
                </a:solidFill>
                <a:latin typeface="Times New Roman" panose="02020603050405020304" pitchFamily="18" charset="0"/>
              </a:rPr>
              <a:t> </a:t>
            </a:r>
            <a:r>
              <a:rPr lang="en-CA" dirty="0">
                <a:solidFill>
                  <a:srgbClr val="443F37"/>
                </a:solidFill>
                <a:latin typeface="Arial" panose="020B0604020202020204" pitchFamily="34" charset="0"/>
              </a:rPr>
              <a:t>is the spouse of a person described in clause (b), (c), (d) or (e);</a:t>
            </a:r>
          </a:p>
          <a:p>
            <a:pPr marL="457200" indent="-228600" algn="just"/>
            <a:r>
              <a:rPr lang="en-CA" dirty="0">
                <a:solidFill>
                  <a:srgbClr val="443F37"/>
                </a:solidFill>
                <a:latin typeface="Arial" panose="020B0604020202020204" pitchFamily="34" charset="0"/>
              </a:rPr>
              <a:t>g)</a:t>
            </a:r>
            <a:r>
              <a:rPr lang="en-CA" dirty="0">
                <a:solidFill>
                  <a:srgbClr val="443F37"/>
                </a:solidFill>
                <a:latin typeface="Times New Roman" panose="02020603050405020304" pitchFamily="18" charset="0"/>
              </a:rPr>
              <a:t> </a:t>
            </a:r>
            <a:r>
              <a:rPr lang="en-CA" dirty="0">
                <a:solidFill>
                  <a:srgbClr val="443F37"/>
                </a:solidFill>
                <a:latin typeface="Arial" panose="020B0604020202020204" pitchFamily="34" charset="0"/>
              </a:rPr>
              <a:t>is the chief executive officer of a duly incorporated co-operative, corporation or religious association that is assessed on the last revised assessment roll with respect to property in the rural municipality that is not exempt from taxation.</a:t>
            </a:r>
          </a:p>
          <a:p>
            <a:pPr marL="109728" indent="0">
              <a:buNone/>
            </a:pPr>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pPr algn="ctr"/>
            <a:r>
              <a:rPr lang="en-US" dirty="0" smtClean="0"/>
              <a:t>Voter Eligibility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949280"/>
            <a:ext cx="1961176" cy="771790"/>
          </a:xfrm>
          <a:prstGeom prst="rect">
            <a:avLst/>
          </a:prstGeom>
        </p:spPr>
      </p:pic>
    </p:spTree>
    <p:extLst>
      <p:ext uri="{BB962C8B-B14F-4D97-AF65-F5344CB8AC3E}">
        <p14:creationId xmlns:p14="http://schemas.microsoft.com/office/powerpoint/2010/main" val="3159077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705551"/>
          </a:xfrm>
        </p:spPr>
        <p:txBody>
          <a:bodyPr>
            <a:normAutofit/>
          </a:bodyPr>
          <a:lstStyle/>
          <a:p>
            <a:pPr marL="109728" indent="0">
              <a:buNone/>
            </a:pPr>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CA" dirty="0" smtClean="0">
                <a:effectLst/>
              </a:rPr>
              <a:t/>
            </a:r>
            <a:br>
              <a:rPr lang="en-CA" dirty="0" smtClean="0">
                <a:effectLst/>
              </a:rPr>
            </a:br>
            <a:r>
              <a:rPr lang="en-CA" dirty="0">
                <a:effectLst/>
              </a:rPr>
              <a:t/>
            </a:r>
            <a:br>
              <a:rPr lang="en-CA" dirty="0">
                <a:effectLst/>
              </a:rPr>
            </a:br>
            <a:r>
              <a:rPr lang="en-CA" dirty="0" smtClean="0">
                <a:effectLst/>
              </a:rPr>
              <a:t/>
            </a:r>
            <a:br>
              <a:rPr lang="en-CA" dirty="0" smtClean="0">
                <a:effectLst/>
              </a:rPr>
            </a:br>
            <a:r>
              <a:rPr lang="en-CA" dirty="0">
                <a:effectLst/>
              </a:rPr>
              <a:t/>
            </a:r>
            <a:br>
              <a:rPr lang="en-CA" dirty="0">
                <a:effectLst/>
              </a:rPr>
            </a:br>
            <a:r>
              <a:rPr lang="en-CA" dirty="0" smtClean="0">
                <a:effectLst/>
              </a:rPr>
              <a:t/>
            </a:r>
            <a:br>
              <a:rPr lang="en-CA" dirty="0" smtClean="0">
                <a:effectLst/>
              </a:rPr>
            </a:br>
            <a:r>
              <a:rPr lang="en-CA" dirty="0">
                <a:effectLst/>
              </a:rPr>
              <a:t/>
            </a:r>
            <a:br>
              <a:rPr lang="en-CA" dirty="0">
                <a:effectLst/>
              </a:rPr>
            </a:br>
            <a:r>
              <a:rPr lang="en-CA" dirty="0" smtClean="0">
                <a:effectLst/>
              </a:rPr>
              <a:t/>
            </a:r>
            <a:br>
              <a:rPr lang="en-CA" dirty="0" smtClean="0">
                <a:effectLst/>
              </a:rPr>
            </a:br>
            <a:r>
              <a:rPr lang="en-CA" dirty="0">
                <a:effectLst/>
              </a:rPr>
              <a:t/>
            </a:r>
            <a:br>
              <a:rPr lang="en-CA" dirty="0">
                <a:effectLst/>
              </a:rPr>
            </a:br>
            <a:r>
              <a:rPr lang="en-CA" dirty="0" smtClean="0">
                <a:effectLst/>
              </a:rPr>
              <a:t>Voter </a:t>
            </a:r>
            <a:r>
              <a:rPr lang="en-CA" dirty="0">
                <a:effectLst/>
              </a:rPr>
              <a:t>Identification</a:t>
            </a:r>
            <a:r>
              <a:rPr lang="en-CA" b="0" dirty="0">
                <a:effectLst/>
              </a:rPr>
              <a:t/>
            </a:r>
            <a:br>
              <a:rPr lang="en-CA" b="0" dirty="0">
                <a:effectLst/>
              </a:rPr>
            </a:br>
            <a:r>
              <a:rPr lang="en-CA" b="0" dirty="0" smtClean="0">
                <a:effectLst/>
              </a:rPr>
              <a:t/>
            </a:r>
            <a:br>
              <a:rPr lang="en-CA" b="0" dirty="0" smtClean="0">
                <a:effectLst/>
              </a:rPr>
            </a:br>
            <a:r>
              <a:rPr lang="en-CA" b="0" dirty="0">
                <a:effectLst/>
              </a:rPr>
              <a:t/>
            </a:r>
            <a:br>
              <a:rPr lang="en-CA" b="0" dirty="0">
                <a:effectLst/>
              </a:rPr>
            </a:br>
            <a:r>
              <a:rPr lang="en-CA" sz="3100" b="0" dirty="0" smtClean="0">
                <a:effectLst/>
              </a:rPr>
              <a:t>All </a:t>
            </a:r>
            <a:r>
              <a:rPr lang="en-CA" sz="3100" b="0" dirty="0">
                <a:effectLst/>
              </a:rPr>
              <a:t>voters must provide identification to be eligible to vote. The purpose of the voter identification is to provide proof of identity and to establish residency. Government-issued photo identification is your best option but there are other alternatives available to you.</a:t>
            </a:r>
            <a:br>
              <a:rPr lang="en-CA" sz="3100" b="0" dirty="0">
                <a:effectLst/>
              </a:rPr>
            </a:br>
            <a:endParaRPr lang="en-US" sz="31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949280"/>
            <a:ext cx="1961176" cy="771790"/>
          </a:xfrm>
          <a:prstGeom prst="rect">
            <a:avLst/>
          </a:prstGeom>
        </p:spPr>
      </p:pic>
    </p:spTree>
    <p:extLst>
      <p:ext uri="{BB962C8B-B14F-4D97-AF65-F5344CB8AC3E}">
        <p14:creationId xmlns:p14="http://schemas.microsoft.com/office/powerpoint/2010/main" val="1039790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14120"/>
            <a:ext cx="7772400" cy="1829761"/>
          </a:xfrm>
        </p:spPr>
        <p:txBody>
          <a:bodyPr>
            <a:normAutofit fontScale="90000"/>
          </a:bodyPr>
          <a:lstStyle/>
          <a:p>
            <a:pPr algn="ctr"/>
            <a:r>
              <a:rPr lang="en-US" dirty="0"/>
              <a:t>Introductions</a:t>
            </a:r>
            <a:br>
              <a:rPr lang="en-US" dirty="0"/>
            </a:br>
            <a:r>
              <a:rPr lang="en-US" dirty="0"/>
              <a:t>R.M. of Corman Park </a:t>
            </a:r>
            <a:r>
              <a:rPr lang="en-US" dirty="0" smtClean="0"/>
              <a:t>Council &amp; Staff</a:t>
            </a:r>
            <a:r>
              <a:rPr lang="en-US" dirty="0"/>
              <a:t/>
            </a:r>
            <a:br>
              <a:rPr lang="en-US" dirty="0"/>
            </a:br>
            <a:endParaRPr lang="en-US" dirty="0"/>
          </a:p>
        </p:txBody>
      </p:sp>
    </p:spTree>
    <p:extLst>
      <p:ext uri="{BB962C8B-B14F-4D97-AF65-F5344CB8AC3E}">
        <p14:creationId xmlns:p14="http://schemas.microsoft.com/office/powerpoint/2010/main" val="947048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pPr marL="109728" indent="0">
              <a:buNone/>
            </a:pPr>
            <a:endParaRPr lang="en-US" dirty="0" smtClean="0"/>
          </a:p>
          <a:p>
            <a:pPr marL="109728" indent="0">
              <a:buNone/>
            </a:pPr>
            <a:endParaRPr lang="en-US" dirty="0" smtClean="0"/>
          </a:p>
          <a:p>
            <a:r>
              <a:rPr lang="en-US" dirty="0" smtClean="0"/>
              <a:t>Each candidate will have up to five minutes to speak about themselves and their platforms</a:t>
            </a:r>
          </a:p>
          <a:p>
            <a:pPr marL="109728" indent="0">
              <a:buNone/>
            </a:pPr>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smtClean="0"/>
              <a:t>Candidate Speeches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2644" y="248940"/>
            <a:ext cx="2378711" cy="936104"/>
          </a:xfrm>
          <a:prstGeom prst="rect">
            <a:avLst/>
          </a:prstGeom>
        </p:spPr>
      </p:pic>
    </p:spTree>
    <p:extLst>
      <p:ext uri="{BB962C8B-B14F-4D97-AF65-F5344CB8AC3E}">
        <p14:creationId xmlns:p14="http://schemas.microsoft.com/office/powerpoint/2010/main" val="2495308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Administration</a:t>
            </a:r>
            <a:endParaRPr lang="en-US" dirty="0"/>
          </a:p>
        </p:txBody>
      </p:sp>
      <p:sp>
        <p:nvSpPr>
          <p:cNvPr id="5" name="Subtitle 4"/>
          <p:cNvSpPr>
            <a:spLocks noGrp="1"/>
          </p:cNvSpPr>
          <p:nvPr>
            <p:ph type="subTitle" idx="1"/>
          </p:nvPr>
        </p:nvSpPr>
        <p:spPr/>
        <p:txBody>
          <a:bodyPr/>
          <a:lstStyle/>
          <a:p>
            <a:r>
              <a:rPr lang="en-US" dirty="0" smtClean="0"/>
              <a:t>Adam </a:t>
            </a:r>
            <a:r>
              <a:rPr lang="en-US" dirty="0" err="1" smtClean="0"/>
              <a:t>Tittemore</a:t>
            </a:r>
            <a:endParaRPr lang="en-US" dirty="0" smtClean="0"/>
          </a:p>
          <a:p>
            <a:r>
              <a:rPr lang="en-US" dirty="0" smtClean="0"/>
              <a:t>Administrator</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6631"/>
            <a:ext cx="4391088" cy="1728043"/>
          </a:xfrm>
          <a:prstGeom prst="rect">
            <a:avLst/>
          </a:prstGeom>
        </p:spPr>
      </p:pic>
    </p:spTree>
    <p:extLst>
      <p:ext uri="{BB962C8B-B14F-4D97-AF65-F5344CB8AC3E}">
        <p14:creationId xmlns:p14="http://schemas.microsoft.com/office/powerpoint/2010/main" val="31161800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5052617"/>
          </a:xfrm>
        </p:spPr>
        <p:txBody>
          <a:bodyPr/>
          <a:lstStyle/>
          <a:p>
            <a:r>
              <a:rPr lang="en-US" dirty="0" smtClean="0"/>
              <a:t>Ensure </a:t>
            </a:r>
            <a:r>
              <a:rPr lang="en-US" dirty="0"/>
              <a:t>municipal operations are completed in an efficient </a:t>
            </a:r>
            <a:r>
              <a:rPr lang="en-US" dirty="0" smtClean="0"/>
              <a:t>manner</a:t>
            </a:r>
          </a:p>
          <a:p>
            <a:endParaRPr lang="en-US" dirty="0"/>
          </a:p>
          <a:p>
            <a:r>
              <a:rPr lang="en-US" dirty="0" smtClean="0"/>
              <a:t>Ensure </a:t>
            </a:r>
            <a:r>
              <a:rPr lang="en-US" dirty="0"/>
              <a:t>Bylaws and resolutions of Council are </a:t>
            </a:r>
            <a:r>
              <a:rPr lang="en-US" dirty="0" smtClean="0"/>
              <a:t>implemented</a:t>
            </a:r>
          </a:p>
          <a:p>
            <a:endParaRPr lang="en-US" dirty="0"/>
          </a:p>
          <a:p>
            <a:r>
              <a:rPr lang="en-US" dirty="0"/>
              <a:t>Make recommendations to Council on legislative </a:t>
            </a:r>
            <a:r>
              <a:rPr lang="en-US" dirty="0" smtClean="0"/>
              <a:t>decisions</a:t>
            </a:r>
          </a:p>
          <a:p>
            <a:endParaRPr lang="en-US" dirty="0"/>
          </a:p>
          <a:p>
            <a:r>
              <a:rPr lang="en-US" dirty="0"/>
              <a:t>Long term planning</a:t>
            </a:r>
          </a:p>
          <a:p>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Overview</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74638"/>
            <a:ext cx="2771608" cy="1090722"/>
          </a:xfrm>
          <a:prstGeom prst="rect">
            <a:avLst/>
          </a:prstGeom>
        </p:spPr>
      </p:pic>
    </p:spTree>
    <p:extLst>
      <p:ext uri="{BB962C8B-B14F-4D97-AF65-F5344CB8AC3E}">
        <p14:creationId xmlns:p14="http://schemas.microsoft.com/office/powerpoint/2010/main" val="9832470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63773"/>
            <a:ext cx="8579296" cy="5233579"/>
          </a:xfrm>
        </p:spPr>
        <p:txBody>
          <a:bodyPr>
            <a:normAutofit/>
          </a:bodyPr>
          <a:lstStyle/>
          <a:p>
            <a:r>
              <a:rPr lang="en-US" sz="2200" dirty="0" smtClean="0"/>
              <a:t>Administration </a:t>
            </a:r>
            <a:endParaRPr lang="en-US" sz="2200" dirty="0"/>
          </a:p>
          <a:p>
            <a:pPr lvl="1"/>
            <a:r>
              <a:rPr lang="en-US" sz="2200" dirty="0"/>
              <a:t>Finance, Taxes, Utilities, </a:t>
            </a:r>
            <a:r>
              <a:rPr lang="en-US" sz="2200" dirty="0" smtClean="0"/>
              <a:t>Assessment</a:t>
            </a:r>
          </a:p>
          <a:p>
            <a:pPr lvl="1"/>
            <a:endParaRPr lang="en-US" sz="2200" dirty="0"/>
          </a:p>
          <a:p>
            <a:r>
              <a:rPr lang="en-US" sz="2200" dirty="0"/>
              <a:t>Public Works</a:t>
            </a:r>
          </a:p>
          <a:p>
            <a:pPr lvl="1"/>
            <a:r>
              <a:rPr lang="en-US" sz="2200" dirty="0"/>
              <a:t>Roads, Utilities, Permitting, Drainage, Mapping, </a:t>
            </a:r>
            <a:r>
              <a:rPr lang="en-US" sz="2200" dirty="0" smtClean="0"/>
              <a:t>Mowing</a:t>
            </a:r>
          </a:p>
          <a:p>
            <a:pPr lvl="1"/>
            <a:endParaRPr lang="en-US" sz="2200" dirty="0"/>
          </a:p>
          <a:p>
            <a:r>
              <a:rPr lang="en-US" sz="2200" dirty="0"/>
              <a:t>Planning &amp; Development</a:t>
            </a:r>
          </a:p>
          <a:p>
            <a:pPr lvl="1"/>
            <a:r>
              <a:rPr lang="en-US" sz="2200" dirty="0"/>
              <a:t>Zoning, Subdivisions, Planning, Permits, </a:t>
            </a:r>
            <a:r>
              <a:rPr lang="en-US" sz="2200" dirty="0" smtClean="0"/>
              <a:t>Enforcement</a:t>
            </a:r>
          </a:p>
          <a:p>
            <a:pPr lvl="1"/>
            <a:endParaRPr lang="en-US" sz="2200" dirty="0" smtClean="0"/>
          </a:p>
          <a:p>
            <a:r>
              <a:rPr lang="en-US" sz="2200" dirty="0" smtClean="0"/>
              <a:t>Protective Services</a:t>
            </a:r>
          </a:p>
          <a:p>
            <a:pPr lvl="1">
              <a:buClr>
                <a:srgbClr val="549E39"/>
              </a:buClr>
            </a:pPr>
            <a:r>
              <a:rPr lang="en-US" sz="2200" dirty="0" smtClean="0">
                <a:solidFill>
                  <a:prstClr val="black"/>
                </a:solidFill>
              </a:rPr>
              <a:t>Traffic Fines, Enforce Municipal &amp; Provincial Bylaws  </a:t>
            </a:r>
            <a:endParaRPr lang="en-US" sz="2200" dirty="0">
              <a:solidFill>
                <a:prstClr val="black"/>
              </a:solidFill>
            </a:endParaRPr>
          </a:p>
          <a:p>
            <a:pPr>
              <a:buFont typeface="Courier New" panose="02070309020205020404" pitchFamily="49" charset="0"/>
              <a:buChar char="o"/>
            </a:pPr>
            <a:endParaRPr lang="en-US" dirty="0" smtClean="0"/>
          </a:p>
          <a:p>
            <a:endParaRPr lang="en-US" dirty="0" smtClean="0"/>
          </a:p>
          <a:p>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Departments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74638"/>
            <a:ext cx="2771608" cy="1090722"/>
          </a:xfrm>
          <a:prstGeom prst="rect">
            <a:avLst/>
          </a:prstGeom>
        </p:spPr>
      </p:pic>
    </p:spTree>
    <p:extLst>
      <p:ext uri="{BB962C8B-B14F-4D97-AF65-F5344CB8AC3E}">
        <p14:creationId xmlns:p14="http://schemas.microsoft.com/office/powerpoint/2010/main" val="1340800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962" y="1052736"/>
            <a:ext cx="8229600" cy="5112568"/>
          </a:xfrm>
        </p:spPr>
        <p:txBody>
          <a:bodyPr>
            <a:normAutofit/>
          </a:bodyPr>
          <a:lstStyle/>
          <a:p>
            <a:endParaRPr lang="en-US" dirty="0"/>
          </a:p>
          <a:p>
            <a:r>
              <a:rPr lang="en-US" dirty="0" smtClean="0"/>
              <a:t>Operational Revenues                 $17.05M</a:t>
            </a:r>
          </a:p>
          <a:p>
            <a:endParaRPr lang="en-US" dirty="0" smtClean="0"/>
          </a:p>
          <a:p>
            <a:r>
              <a:rPr lang="en-US" dirty="0"/>
              <a:t>Operational </a:t>
            </a:r>
            <a:r>
              <a:rPr lang="en-US" dirty="0" smtClean="0"/>
              <a:t>Expenditures           </a:t>
            </a:r>
            <a:r>
              <a:rPr lang="en-US" u="sng" dirty="0" smtClean="0"/>
              <a:t>$14.50M </a:t>
            </a:r>
          </a:p>
          <a:p>
            <a:endParaRPr lang="en-US" dirty="0" smtClean="0"/>
          </a:p>
          <a:p>
            <a:r>
              <a:rPr lang="en-US" dirty="0" smtClean="0"/>
              <a:t>Operational Surplus </a:t>
            </a:r>
            <a:r>
              <a:rPr lang="en-US" dirty="0"/>
              <a:t> </a:t>
            </a:r>
            <a:r>
              <a:rPr lang="en-US" dirty="0" smtClean="0"/>
              <a:t>                   $2.55M</a:t>
            </a:r>
          </a:p>
          <a:p>
            <a:endParaRPr lang="en-US" dirty="0" smtClean="0"/>
          </a:p>
          <a:p>
            <a:r>
              <a:rPr lang="en-US" dirty="0" smtClean="0"/>
              <a:t>Capital Investment </a:t>
            </a:r>
            <a:r>
              <a:rPr lang="en-US" dirty="0"/>
              <a:t> </a:t>
            </a:r>
            <a:r>
              <a:rPr lang="en-US" dirty="0" smtClean="0"/>
              <a:t>                     $3.87M  </a:t>
            </a:r>
          </a:p>
          <a:p>
            <a:pPr lvl="1">
              <a:buFontTx/>
              <a:buChar char="-"/>
            </a:pPr>
            <a:r>
              <a:rPr lang="en-US" dirty="0" smtClean="0"/>
              <a:t>Valley Road Phase 2 Project </a:t>
            </a:r>
          </a:p>
          <a:p>
            <a:pPr lvl="1">
              <a:buFontTx/>
              <a:buChar char="-"/>
            </a:pPr>
            <a:r>
              <a:rPr lang="en-US" dirty="0" err="1" smtClean="0"/>
              <a:t>Fibre</a:t>
            </a:r>
            <a:r>
              <a:rPr lang="en-US" dirty="0" smtClean="0"/>
              <a:t> Optic Upgrade </a:t>
            </a:r>
          </a:p>
          <a:p>
            <a:pPr lvl="1">
              <a:buFontTx/>
              <a:buChar char="-"/>
            </a:pPr>
            <a:r>
              <a:rPr lang="en-US" dirty="0" smtClean="0"/>
              <a:t>3 New Graders </a:t>
            </a:r>
          </a:p>
          <a:p>
            <a:pPr lvl="1">
              <a:buFontTx/>
              <a:buChar char="-"/>
            </a:pPr>
            <a:endParaRPr lang="en-US" dirty="0" smtClean="0"/>
          </a:p>
          <a:p>
            <a:pPr marL="393192" lvl="1" indent="0">
              <a:buNone/>
            </a:pPr>
            <a:endParaRPr lang="en-US" dirty="0"/>
          </a:p>
          <a:p>
            <a:pPr marL="0" indent="0">
              <a:buNone/>
            </a:pPr>
            <a:endParaRPr lang="en-US" dirty="0" smtClean="0"/>
          </a:p>
        </p:txBody>
      </p:sp>
      <p:sp>
        <p:nvSpPr>
          <p:cNvPr id="2" name="Title 1"/>
          <p:cNvSpPr>
            <a:spLocks noGrp="1"/>
          </p:cNvSpPr>
          <p:nvPr>
            <p:ph type="title"/>
          </p:nvPr>
        </p:nvSpPr>
        <p:spPr>
          <a:xfrm>
            <a:off x="457200" y="116632"/>
            <a:ext cx="8229600" cy="1152128"/>
          </a:xfrm>
        </p:spPr>
        <p:txBody>
          <a:bodyPr>
            <a:normAutofit fontScale="90000"/>
          </a:bodyPr>
          <a:lstStyle/>
          <a:p>
            <a:r>
              <a:rPr lang="en-US" dirty="0" smtClean="0"/>
              <a:t/>
            </a:r>
            <a:br>
              <a:rPr lang="en-US" dirty="0" smtClean="0"/>
            </a:br>
            <a:r>
              <a:rPr lang="en-US" dirty="0" smtClean="0"/>
              <a:t>2017 Financial Information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4408" y="116632"/>
            <a:ext cx="2378711" cy="936104"/>
          </a:xfrm>
          <a:prstGeom prst="rect">
            <a:avLst/>
          </a:prstGeom>
        </p:spPr>
      </p:pic>
    </p:spTree>
    <p:extLst>
      <p:ext uri="{BB962C8B-B14F-4D97-AF65-F5344CB8AC3E}">
        <p14:creationId xmlns:p14="http://schemas.microsoft.com/office/powerpoint/2010/main" val="3098906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608" y="1988840"/>
            <a:ext cx="8229600" cy="4525963"/>
          </a:xfrm>
        </p:spPr>
        <p:txBody>
          <a:bodyPr/>
          <a:lstStyle/>
          <a:p>
            <a:endParaRPr lang="en-US" dirty="0" smtClean="0"/>
          </a:p>
          <a:p>
            <a:endParaRPr lang="en-US" dirty="0"/>
          </a:p>
          <a:p>
            <a:endParaRPr lang="en-US" dirty="0" smtClean="0"/>
          </a:p>
          <a:p>
            <a:pPr marL="109728" indent="0">
              <a:buNone/>
            </a:pPr>
            <a:r>
              <a:rPr lang="en-US" dirty="0" smtClean="0"/>
              <a:t>          </a:t>
            </a:r>
            <a:br>
              <a:rPr lang="en-US" dirty="0" smtClean="0"/>
            </a:br>
            <a:r>
              <a:rPr lang="en-US" dirty="0" smtClean="0"/>
              <a:t>         </a:t>
            </a:r>
            <a:br>
              <a:rPr lang="en-US" dirty="0" smtClean="0"/>
            </a:br>
            <a:endParaRPr lang="en-US" dirty="0"/>
          </a:p>
          <a:p>
            <a:endParaRPr lang="en-US" dirty="0" smtClean="0"/>
          </a:p>
          <a:p>
            <a:pPr marL="0" indent="0">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2018 Budget Allocation </a:t>
            </a:r>
            <a:br>
              <a:rPr lang="en-US" dirty="0" smtClean="0"/>
            </a:br>
            <a:r>
              <a:rPr lang="en-US" dirty="0"/>
              <a:t/>
            </a:r>
            <a:br>
              <a:rPr lang="en-US" dirty="0"/>
            </a:b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559" y="246663"/>
            <a:ext cx="2339560" cy="920697"/>
          </a:xfrm>
          <a:prstGeom prst="rect">
            <a:avLst/>
          </a:prstGeom>
        </p:spPr>
      </p:pic>
      <p:sp>
        <p:nvSpPr>
          <p:cNvPr id="4" name="AutoShape 2" descr="data:image/png;base64,iVBORw0KGgoAAAANSUhEUgAAAggAAAGDCAIAAADBAX+yAAAgAElEQVR4nO2dX3BVVZb/85SXPOWNF3mjaqof8Y2qLqvL/CZFDYzGjsVYDGUl9jR2jzNW32q7jdQQa2Rua4vdNtjotJx2wD9h+KtRjDiBCJdIAiIQQuRPOBIJHRJCICRwucnV/XvYuNx37/PvnnvO3efP91PrIZx7/h9d373X3nutGsMwsgAAAEA2m81mDcOoyWazDAAAAGCMMZbNZiEMAAAAfgDCAAAAoAQIAwAAgBIgDAAAAEqAMAAAACgBwgAAAKAECAMAAIASIAwAAABKgDAAAAAoAcIAAACgBAgDAACAEiAMAAAASoAwAAAAKAHCAAAAoAQIAwAAgBIgDCDqGIZRU1NTU1PT3t5ut0UjEb89TgRvCUQZCEMymZ+fX758eY0jDz/8cODXzeVylteqq6ubmJjwd06Nnld6jR0dHZG6Pe9kMpnwPjpIHhCGZBI1YeAsXrz49u3b5Z5To+c1TbO+vt75jUVKGOiGpVcdQa0CUQbCkAqq5hdIGEQfKrpXH9qg0fPyC9XW1t5///01Nv2eWAgDAGUBYUgFeoWBMZbP5xcuXOjvHnR5Xup1LV68eMOGDfyKajQJwgCSB4QhFdi5KtFfqw6dvLzoZehUlgF3O2GwOxtTwjXqTXr0vM7PQjdQW1vb399PMXfLp5BurL293cHhehcG1yeVXlS5z0gPpR7u+5b4gbyrJN4YhCfZQBhSgaVfoI0SFDARByr4geSY7PyCgzDQsWJAxtKX1dhIkYPndX0WJggDjwtxHISB3xsXEnoV/J/O79bybXt5UruRIX6Trs9YrjB4f/nSS1PfLUgYEIZUYCcMkptT29HUouRewLWh7SAMqm+lnR2kyPLmLbe4PovlwLjdg6gSSCf00aEp90npovw2SBi8fy/Xwedyb4k2irs5yCqINRCGVOAx6u3crvy7v/s77nQcpjN5Fwa7NrgkRZZ35eVxHFyh63sQd1YPd/W50haPT+rQKfH+jB6FoZKXb7cRJAkIQyrwPsag7iaFoZ3dlndhsIwsibdEF/I9xmDn2b3M0xXjSHY3Zncz0haPT2q3m4jrM3oUhkpefrlvEsQRCEMqKGuMQdUPMRjtPOrofYzBzoWpjdlKxhj8CYPdUIplNMn19jw+qeuEIi/P6FEYKnn5Zb1JEFMgDKlA/d/bsv1r6QXUiSsOkWXvs5JcG63eQ0ken8W7O3NepldT5ti4xydVwzgiHp8xqB6DcygJwpB4IAypwMGDiP9vq7uJTciXX36Z/+oQ6/CyjoHrimuYm1yb9ya587N4d2d203VESB0rH2OQlNIyWOfxGYMaY3B4+WW9SRBTIAypwKHHQF5e7BlYOlPLWSsSZa18Vifh+JuV5ONZHN6Vc6xfTTpUVqTL+Unp5NJuHR0dHp/R7uZ93xKEIZ1AGFJBWdPYHRwueQS7IeiyciU5JHRybherW1yfhXl2Z867qbM8vdyexye1G1vmvRMvz6juZreOwffL9/4mQXyBMKQCu1lJ4nhmXV3dyMgId0xeVkU5+00JhyFr6RDfK8icn4V5dmfOazXUmJj32bSuTyrdgI9nZDYZYX3fEoQhnUAYAAAAlABhAAAAUAKEAQAAQAkQBgAAACVAGAAAAJQAYQAAAFAChAEAAEAJEAYAAAAlQBgAAACUAGEAAABQAoQBAABACRAGAAAAJUAYAAAAlABhAAAAUAKEAQAAQAkQBgAAACVAGAAAAJQAYQAAAFAChAEAAEAJEAYAAAAlQBgAAACUAGEAAABQAoQBAABACRAGAAAAJUAYAAAAlABhAAAAUAKEAQAAQAkQBgAAACVAGAAAAJQAYQAAAFAChAEAAEAJEAYAAAAlQBgAAACUAGEAAABQAoQBAABACRAGAAAAJUAYAAAAlABhAACAyDE/P//YY49NTEz4ODafzzc1Nd2+fdv31SEMAACf/L9Mh2r06/z8/PLly2u+p7293eNp5+fnm5ub+/v7fe+fyWQefvhhz8/xA5lMpty7tTyJv6uL5HI5Okkul6sRqKurGxkZWbhwYU1NDe1jmmZDQwOJQSaT6ejosD61ByAMAACfeBEG7p7y+fzChQs9uqrKhcEfuVxu8eLF3LeuXbvWX2s9KOw8OxcMwzDa29upV5HP53/0ox+JNyzqig8gDAAAn3gXBsZYJpPhvqy5ubmlpYVa5WJzuKOjQ+xncDdtGAb/p+jppEa0uD9jjPtNfkW+v2EY/HDLs9E56QyEtL90/3aXkB6ttraW65Z6NnrYuro68uz5fH7RokWq1NErlYRBVRHTNO+77z7f2gZhAAD4xLswmKa5YMGC/v5+vlEMgPDt0j7UAxAjJOT+JL+p9hi43yRHTztYnk2Eh5LI16v7S/evXoKurjp39Wx27Xq1ByBdjvfA+K2SDnk5g0cgDAAAn5Q1xsC9sOTEJc8o9iqkJrYY+pea9nbCQK6ZPLLl2ST4bfM2vrq/dC31EkyRJfGupLNx/y72FTiW7X2pB0Z7tra2mqZZX18vPpFdn8MjEAYAgE/KCiXRRmdh4K1yURhcYz52wsC+Vxr6p+XZLKEDpf0tB7qlZruDMNj1DyR5sGzv53I5SUJoN/7eRHFCjwEAoIfKhcFLKEltO4tHqedkgjCYpvnAAw80NjY6nE08iro1/M7V/dVrSZegq0s36Xx16V1ZtvfF8QzpTrgwiLNUMcYAAIgiXoSBKYPPfCOPukiDzzSEy4SwjBjzkQaf6R7Elrvl2TgUuBeHpqX91fu3vAR1UOwGn9VQldSZkIZAVEcv9lEolESHYFYSAAAkjQo9O9YxAABA0qhkkKDCAQYGYQAAACABYQAAAFAChAEAAEAJEAYAAAAlQBgAAACUAGEAAIRIJXUFgC4gDACAsLBbTcYXtakT7dXCAxMTE5YbxfM7n0dKiCQeImVzqryIQmKAMAAnxr84dnH3bm5fbfmfUxs3XO3vk/aZuVM4OTzOTctNgmgiLtbN5XLkoHkdG9cVWJYrvMSNPDXQ6tWrpfOI+SSkBcPSIZZrswGDMABnLnf/36mNG0RTheHk8LhlzpzWF/f+etN+bsbeUx/2Xjg5PF6YL2p5EFB9nNP1OAuDXToN2kipKdTz2AmDegiEwQ4IA3Bi7PPPfQuDna1o38OlYtfBsyeHx2fuFLQ8GqgCvLyBWv2GuQmDZc0ccaOYP1U9D+UOkuJO0iGWicEBgzCkjenZwuj4zPmRqf7BsZ4vLl+7ccd5/6v9fYELg6VUvNzR1/PlJYhEIuFhfSnW7yAMrt0FsR9geR7DMOrq6vr6+urr63noyfUQNal1moEwJJaxydkT5yb6B8c+OXJpd88F44PBjf97QrLR8Rnnk0yeHqiCMIj273/61Nh7aujSZGgvBmhA7QE4CIOljxY3qnU9RdURr0Vy4nwIq7iyTcKAMCSHYvHb0fGZ/sGx3T0XNu08pcqAaudHppzPeX1oqMrCQNa0Ztd/vf35vqPm9Vv50N4ZCBFxwNkwDO/CIBUecNhoeR5RGHgmbWkH9BhcgTDEm9v5uYujN3MnRnd0n/eiBJINmdedz3/r0iVdwiDac3/5rOfLS6G9RRAKYnkD0efygQepyIFlmIhwGMe2HEkWL2GpMVQ72vIOAYQhlkxN5/sHx7Z8dMaHGIj2xdBV5wvNjI5GQRhoKMLYe+rq9dnQ3isInra2Ntf4TOVpooM6CeBAGOLE9GzhxLmJd7q+qlAPyPoHx5yveHdqKjrCIHYgek9fDu01g8DwuOyZampWQiAnARwIQwy4nZ87PXzNX7DI2Xq+cHGvhenpCAoDt39e19nRfQYjEAAEDoQhuhSL3w6Z1zsPXgxcD8i6j44438N3xWJkhYHbk698EtoXACClQBiiSLH47YlzE5YTTIO1zoMXXW8m4sKAmBIAgQNhiBZVkwRuu3suuN7SGWNzZIVhRfuecL4DAKkGwhAV7s4V+wfH/rJ7oDqSwO2drq9cb4znzoumMOw6eDacrwFAqoEw6EeLJHDb8tEZ19u7uHt3NIVhRfsepOQDIAwgDDopFr/VJQncNu085XqTkRUGdBcACAkIgzYujU1XvkKtcnO9TynzdkSE4R9+sx3dBQBCAsKggdv5ub2HTe2SwO12fs75bqMpDK+//2Vo3weAtANhqDYnzk1ojB2pNj3rkulayrwdBWH4h99sx7o2AMIDwlA9xiZnw1i9XKGNTbqkHoqgMKC7AECoQBiqwd25Yu7EqHYNsDTXkgxS5u0oCAO6CwCECoQhdMYmZ6u2YM2HlVuSQbswtP81F9q3AgAwBmEIm9PD1zzWzNFlriUZpMzb2oVheNRFyUCMqDxXNlVyriYes8Z6J5/PNzU1qZWxdQFhCIti8dueLy5r9/uuVm5JBr3CgO5CpNj+9w+qJu5ABXPsfHewwmCaZn19vVi/kxcC8n1yO3K5HC8lzb6vaC1dS6wkym+PigLRgaZpNjQ0kBg4lLSrPhCGUJieLXTsO6vd6Xsx15IMUuZtvcKA7kKkcBYGscTm2rVrLb1/SD2GsLsRYg04aukbhsGdvlg+mmrP8Vuirob64KLYaAfCEDyj4zORmpDqbOWWZNAoDMiwHTW8C4O4UWxfc/+YzWb5Rmoyiy1u542uwiDW76RGPd3b/Px8c3Mz30htf+6gea1QtfCn6PdFqCq1F2FQ+wcO5UurD4QhYE6cm9Du68sy15IMrDTztkZhQIbtqOExlCT6aMmlcq/NHXEul+P+1zTNBQsWkGPlf1tuZGX2GESt4n6c9hQDO9xr2zXhpca+JCccCmqRopA+iRd1OK1eIAyBcXeuGJ31zN6t3JIMuoQB3YUI4ioM7Pt2N2+qq30I0RvS35JH5h7cciPzJgzku2tqaugGuKcmxy3uw923tANh17Q3DINObhhGXV1dX19ffX29pC6maba2tpJyOKimRiAMwXB3rhiXQQXJvJRkEDNv6xIGdBciiBdh4JBz9ycMavudQjGuwiD6cbFbwF2zKAx2/QNJHuya9uTZxcfkukhRIzqW3794P+gxJI34qsLG8ksyaBEGFOSJJs7CYBgGd4jkHMUQEMdSGIINJUnhIxpa4LdEeuAQ4ledOzXtRbmiUJh4Ra4r9B5oPIMLgzh2jTGGRBFrVdhYfkkGLcKADNtxRBz1tZvcaSkMLNDBZybMmm1sbOSOWJxBRI5bujcxuCR1Jqi/YjdATVcUg0WWM2vFp8OspIQQd1XYWH5JhuoLAwrygKgRhhPHOoaEkABV4Ob6pGLm7eoLA7oLIGoEPh4QqQEGBmHwTWJUYWOZJRmqLAxNa3ahuwBAlYEw+CFJqrCxzJIMVRYGZNgGoPpAGMomYaqwscySDNUUBhTkAUALEIay2d1zQbsrD9bKKslQTWEItbtQLBS6nmgZ3LqlWHDpMAGQNiAM5RHZejuVmGtJhhvnz1VfGMLuLpzbvZPPu+9c8ei53TvDuxAAsQPCUAanh69pd+JhWFklGaomDKFm2C4WCp0rHhWXZe1dtXKk50B4V0wtgZcuAFUAwuCVscnZiJfc8W2uJRluj41VXxhCzbBN3QXJPv3Fz8eOHQ3vumnDuVaBWixBXMImLhmj7WJGDVpEpqYzcrgEvyVxfZzdnmkGwuCJ6dlClMtzVmhllWSojjCEXZCn64kWS2Hg9tkzmcmhoVBvIA2IOR5yuRwlMRU3qj6doEVklDeCLzPm58lkMnZLzBwuwXMTrV692qGaAmAQBi8Ui9/u6D6v3X2HZ64lGeZv366yMITaXRjtPeygCmQDxmaMS1eCZfIf0f865BOV0hOJh/O8pw7LwewuQamKLNcYU7pWwCAMXvjkyCXtvjtUK6skQxWE4d//9Gk4X/Ien/7i516EYfvfP9j1RMutb9xfDrCDR3vE+I/YhLfz/symyI+YjG/JkiVUxVNq6dtdglIVicJgWU0BQBhc+GLoqnbHHbZ5KckwsOnPVROGUDNse+wukO1atvSrbe+Fdz9pgDtfao+LCeYsI/sO3QU1E6qYBY9QLyEeYtljEKspAAiDC5fGphM8usCtrJIMYQtD2AV5PnsmU5YwcNv/9FPoOlSCZQ/ALiJkOfYgOm4pSOWQfk6s8VBTihQ4ilSdHO1AGNy5nZ/rPHhRu/sOz7yUZDj7ztvVEYZQuws3hod9qAK6Dv6gAWdm0x63G0BWw/3SnmKXQq3x4HoJEhLLagplPGFygTB45Yuhq0mdrlpWSYZQheGf13WG8/Xu0fv8Wt/CQF2H/JTLsg/AEesxkM+lOgRiWF9y9NKQtXgInUrcqJYDsht+4LhWUwAQhjIYm5x9p+sr7X48cPNSksHs/KAKwhBqhu1Kuguida549MbwcHj3mTDa2tpc4zOBJJ2OWubqWANhKI+7c8XuoyPaXXng5vrglHk7PGEIuyBPX3ZdIMLAw0qjvYfDu9XE4HHZMxUBrYRATgI4EAY/DJnX/7J7QLs3D9BcSzKM9vSELQyhdhfyU9d3LVsalDBww5ADSCoQBp9MTeeTtOrNe0mGkIQh7II8J1/fFKwqcOvLrsMiOJA8IAyMMfbdvJ//t4vFbz8f+Jt2nx6IuZZkGP/iWKjCEGqG7TC6C2QYjgbJA8LAvpsvXHrt0esH/+rv8GQsdPBekiEMYQg7w3ZI3QWyvatWYjgaJAkIA5v4eP2FdT++sO7Hl996sjjjp+mXgIUO3ksyhCEMYRfkkTJsh2F7HnkI2gASQ9qF4c6lL7kqcLu4funM2UP+ThXrhQ7eSzIELgxVK8gDbQDAI6kWBh5EEoWB28TH6/2NOsR3oYP3kgyBC0OVC/JAGwBwJdXCQEEk1UZeX1mY9JMbJ6YLHbyXZAhcGLQU5AlVG2avurxMACJOqoXh9nCfZY+B2/CLD948/r6/M58fmYrXQgfvJRmCFQa9BXlCsr2rVkIbQKxJtTAwxr6bL0weeMNOGy6s+/GVjl9/m3eZsWPJ9GwhRgsdvJdkCFYYolCQB9oAgERKhWHsVmn639HBy289aacN5qsP3bnkc9pMXBY6eC/JEKAwRKcgD7QBAJE0CsP12/mfbu367d7PR27cErdP9b4z/OKDdvIweeANf5cbHZ+J/kIH7yUZAhSGSBXkCcO6nmiZm/HT3QRAL2kUhj9/PvCTN/b85I09jW92vvvlOfGn4sz1Kx2/ttOGy289OXfTTxvw7lwx4gsdvJdkCEoYolmQJ3DrfX5tqI+ZDOwSo1IxTr234YrHXIHeb6OpqUlvLbnUCcPIjVuNb3ZyYeD2LzsPnLlaMot/+tTH5qsPWWrDxfVLbw12+7v0iXMTkV3o4L0kQ1DCENmCPIFbanPtidUO1IppIq7CYFfSR9yTduB1IOhy3kuz+RYGseAPFZGmqqVi8Th+V1Spgo4yTbOhoYHEwKEmXXVInTD8x74+URXI3uw/M1P4IcPot/mZ8Q+zdl2H8Q+z/hY6XLtxJ5oLHbyUZLi096OghCH6BXmCtbFjR0N9Xl289O4/qka/iuV3LCszE5X3GETHygv1iKXZPBZz9i0M5MfFxj7XKlGWqNgcfy7qZ6jXFZVGC+kShhNXrlmqArefbu3q/6ZkndedS1+OvL7SbqHD3avnfdxDsfhtNBc6uN45L8kQiDDEoiBPgJbUxQ3ehYF9X7BTdIL0N/8jm81KfQsSBvqDWt/UHueI/tcwjN/85jd0FVFdxMY7FXFrbm5uaWmpqamho0jGvJR4s+uR8OeVXDzfKAmD2j9Qy9hVmXQJw7/sPOAgDNxe6D52/fYPGRoc5rMOv/jgjf7t/u4kggsdXEsy/C13KBBhiFFBngCt64mW5CXo9i4M1Fi2EwYK/og1nCVhcA4KUaXotra23t5efmnu96UGu/g3v0nuu/n9jIyMUOfGS8tdau9TKIkfKMa4xAfhoSQSCedzVp8UCcMHZ0xXVeC2/K2Pus6WzOsvTI7YzWdNzEIHjyUZKheG2BXkCcr6suvCe3AteBEGqYXu0GMgP0gtaEkYnINC3InTqfghYtPbsvEuKgf5a2q/8y3O5aDtWveGYSxevHjDhg2qMIjHtra2UpFqH+MiIZEWYSgUiz/d2uVRGLj9qjOnzme9uH5pUhc6uJZkmDhxonJhiGlBnqDs3O6d4T179SkrlMQJTxj4SXbt2sUdMR91+OSTT8TBBkkYpC4FnUFSAmd5sGvdc+fe0tKiqpF0IL8TcZgEPYYqsWNguCxVEOezFoo/ODKH+axxX+jgsSRDhcIQ34I8gdiuZUuTlGXPnzBQoMYwDO5tPYaSxJ9U+OWWLFlCM38WLVp0//330w3YhZIkYeC9DUmBLJ+Fnoha96L25HK5urq6vr4+9aLs+7EN/jcXBnHgGmMM1cBHd0G0x7d1S/NZZ84espzPGuuFDq4lGW5evFihMMS9IE8gtv/pp8J7A1XGhzAwYQRYHOz1OPisTgYVMQxD3J7JZKRmvt3gsyQMTBglpv0dBhuoi2M5WK1elJXGlCiURL9iVlI1yH39N9+qQPbnzwe8zGeN70IHjyUZKhGGBBTkCcQSFlACgftxrGOoBl4mI3kxdT5rfnTQcj5rHBc6uJZkuHNtohJhSExBnspt17KlKBOdJIIdEtA+wMDSIAz931wNRBXI/mNfnzSf9frBv6pJlmK30MFjSQbfwpCkgjyV26Hnng3vbQBQIckXBrulzpXY8rc++uCMKV7Fcj5rvBY6uJZkKN69W4kwJKwgT+U20nMgvBcCQCUkXBguTN4MXBXI/nXPQWk+683j76vzWeOy0MFjSQZ/wpDIgjwVWueKRxFQAtEk4cLwUs/x8IThJ2/saXyz83+OfSXNZx3b8VwcFzp4Kckw+Jf/9icMSS3IU6EdXf/78F4LAL5JuDD8z7GvKpmo6tHU+ay3h/vU+awRX+jgsSSDD2FIdkGeCm3i1MlQXw4APki4MHD2X7j8QvexsOXhj4dOSvNZr326IUYLHbyUZDjf0eFDGBJfkKcS+/QXPw/v5QDgj1QIA+f67fy7X5577N194WmDl/mskV3o4LEkQ7nCkJKCPJXYaO/hUF+RXoItYgOqQ4qEgej/5mqoHYjf7v1cnM/KrIqGRnChg8eSDOUKQ3oK8vi2BHcanKvW2OWyzmQy4q+Wh9jl3+bQr1JmC+nMDnumnDQKAyfUDsTytz7aMVCSEqcwOTL69r9HfKGD66Uvd/9fWcLQ+uJeHw/onagV5PFtiew0SJlN1eTSlguGnYu18UOkM6s573jSIZ6ggq6rntluT5BeYSDC60Co81mnT30szmeN2kIHLyUZyhKGtBXk8W2J7DQ4Z4Jzzb3qcIhUyNMhQzWlJHJdTlzl+tIRB8Jwj5nC3AdnzMe3dQerDY1vdr7Zf0aazyolWYrOQgcvJRm8C0PYBXkS013glshOAw/dWEZpLHNom6a5ZMkSnlFOzVtHh4i9BIe8p1KlIIczO5wknSRTGLrfP/q7zJbe/zt15/bdco89c/X6Sz3HG9/sDFAeXOezVrLQoX9wLChh8FKSwbswpLYgjz9LZKeBw0caxPa4nSMWOxlSmWi1UCiNOlgOM7DS6mkOZ2ZKnTWQTGFY/+w7v/qnP/7qn/74zKqNHa/vu3T+b+WeIYwOxEs9x8X5rGrR0MkDb/gbkR6bnA1koYOXkgwehSHs7kIsMmyXa4nsNHCk/oE6MMCRok9iklG7Q+xiRFJNBYczq9UXQAKFYfzKda4Kov0us+Wzj7+8dcOlRawSbAfip1u79l8omaWTHx0UkyxdfuvJwqR7agqVu3PFvYfNCoXBS0kGj8KQ8oI8/ixJpRpY6YCz5HzFQmYilmWinQ+xHKxWN9qd2XmsO7UkUBg+2XFEFQayrRs+/urk1+Wek3cg/nXPwUDkwXk+68X1S6dPfezv2U8PX6tkoYOXkgxehAEFeXzbrW/8NAuiCZVQlqalqoPSktemkQCx+Jp4iLgPuXU6ifireGn1zHZ7ggQKw+8yWxyEgdsL/2Z0v3/URwdi5MatPx46ufytjyrUhuVvffTul+fEM8/dHBOLho5/mPU3Ij01nfe90MG1JMPdqSkvwhB2QZ49jzyk3YOHZCdf3xTeq9NCW1uba1H7QCoQRKGMQWJImjCMXppwVYXKOxCFYrHr7EjlHQjn+awjr6/Mjw76eAnF4rc9X1z2IQxeSjK4CgMK8lRinSseLRb8jDNFE4/Lng3DqHxGUCAnAZykCcNHHYfLEoYodCCk+axi0dDhFx+c6n3H36u4OHqz3IUOriUZvisWXYXhv97+3N8NeyF2BXl8WIKHoEFcSJowvPBvhg9h0N6BeHxbt5Rk6fZwHyVZutLx6+KMn8T9t/NzZS108FKSwVUYUJCnQkNxN6CdRAnDpfN/q0QVyNY++ZePOg5fn5gu9wZGbtx6s/+M70TfDvNZzVcfuj0se2SPeF/o4KUkw+TpAWmLKAxhF+TZu2qldsddBUMBH6CXRAmD83wkH/bfv9vzZa+fVVr7L1z+7d7PfWjDT7d2dZ0tabbfvXqe5rOGvdDBS0mG60ND0hZRGFCQJxAb3LolvNcIgCuJEoY//+eOYIWhwg7E2K3b/joQlvNZ+aB0qAsdvJRkuHXpkrSFhOHXm/b7uDHvxLogT1m2d9XKUN8kAM4kRxjm5+afWbUxDGHQ0oFofLNTms9anLnO57OGt9DBS0mGmdFRaQsJAwryBGhjx46G9zIBcCY5whDUAEPYHYiyEn3/656DFyZviie5NdjNkyyFsdDBS0mGu1NysIgLQ9gFefY//ZR2Z11NO77h1VDfJwAOJEcYPvv4y+oIg9iB6P/szPzcfLm3Wm6ib7v5rGEsdHA9tjAtKyIXBhTkCdYQTQIaSY4w/PWVzioLA7fnnti0Y/P+8StlTyMpq1LQY+/usywaGvhCB9eSDN8V5dR4J4fHUZAnDJu96qc8OACVkxxheO6JTVqEgezV/9gWdgfCcj7r8IsPBrjQwbUkg8rJ4XEU5AnDvgThNgAAAB7tSURBVN4XbnQOADsSIgzlZsKIbwdi+VsfSfNZC5Mjl996MqiFDq4lGVS+GZ9GQZ4wrC+7Lry3CoADCRGG6g8whNeBOHHlmmui79/u/XzsVkn6+JvH37+4fmnlCx1cSzJUmaRm2PZiex55SPfrByklIcKwY/N+7Urg0IEYvVR2xkfXSkF281krXOjgWpKhyiQ4w7YXuzE8rPsLhEuCU6J6TCCoks/nm5qa9BYOSogw/Pfv9mjXAGcLqdTov+w8oBYNHXl9pe+FDnfnQgwKlUuauwvczu3eqfsjVAqvymBXDMe7MDhX1LH7dX5+vrm52TXvt93OlZTxyeVy4rFUi5RXfaBiFWLx0YaGBq4HYoE5LSREGCrMnVc1C6nUqDqf9dqnG3wvdIgOKe8ubP/7Bz97JqP7Izhh+R+5tI9hGI899phUmYcIu8dQoTBUgujcVYExDKO9vZ16FdJ7kESl+iRBGObn5rV7/Cp3INRE3z/d2qXOZx3b8Zy/hQ5RINkFeTzarmVLo1yewVUYuKvt7e2lAm2cXC7Hm8+NjY3cIfL4yerVq3mbemRkhDeoxeKg7e3t3IFms1mpxBv/lX1fx43/Wltbe//99/O/Fy9ePD093dzc3NLSwk8rFpirra3lN0k785Y7nZZumC5qdyecfD6/aNEirjGW4icJg9RFUIvcVZkkCINlkedYmO8OhF2i75d6jotJlr6bL9zo336jf3ug77tKpCHDtheL8jCDqzBQeERsAotO0zAMMbTCvXAmk6mtre3v7xf9IwkDBaZyuRwV4xQ9uNjWFjsBXDMsW+K5XI6UQ+wx8NOKNaLpb7s7oWckMTBNc8mSJVItUpKl9vZ2unnLw7WQBGEYODas3cVXaL47EGqlIMv5rFO97/hb6KCLNBTk8WgjPQd0fw1bXIWBXJ4oBtwL8yY5eUDRFRqGwb2n6NbFHgPfTTqELrRw4UJy05IwqH6f+gEOwqCOFjjcCUeUNPFvfntS56C1tZWqT6uvSwtJEIYIzlX1Z8+s2hhUpaBfdeakoqG3h/tiFFZCd4FswNis+2vY4iwMYqyGQ4368IRBvHRdXd2VK1fshEHy3Q0NDd6FoaOjw1kYpB6DGBcSo0a0G99IHSz0GAIgsnNVfVsgpUYt57PevXre30KHKpOSgjxerPf5tbq/hi3OwiAKgPhPMTIjhpICFAb2feBo69atdsIg3l4mk/ERSnIWBmry8zvhYiCeSrwfEhs+URVjDAEQ/bmqvq2SDgRP9P34tm5pPuu3+ZmIz1ZKW4ZtZ+t6okX3B7HFWRh4yIX+KQ0t8D7EmjVr1Gk5lQiDGB3iJ+FbLP0+TSFtbGzkHpl29jj4bCcMrLRnQJEiywFzcQf+K2YlBUBc5qr6Nt8dCKoU9Gb/GTHJUsRJT0EejxbliUnAjkqcO9YxBEDihYHMXweCMbb/wuWXeo5L81mjCboLqkV5YhKww/c4gfYBBpYMYVj75F+0u+xqGu9A+KsUJJX9iSBpK8jjxaI8MQkkkiQIg3ZPrct8lxqNLKnNsO1sUZ6YBBIJhCH25rvUaARJbYZtZ4vyxCSQSGIvDHdu39XumiNice9AoLtgZxHPmASSR+yF4frEtHaPHCmLbwcC3QU7+/QXP9f9cUC6gDAk1uLVgUCGbQfbu2ql7u8D0kXsheHCmcvaXXCUzXep0SqDDNsOFutSbr7r1QCNxF4Yrk9Mf7LjCMzV/C2AqA7oLria7k/kE1qHzLOl0na+kNhhDRc/kHYQFx7TamG7k4iZt8VKOA4nEVc7A5YAYQAJAN0FV5ubiXQWE0vEhD+5XI58Ma9a47C4l+eSW716NSWfoFwadE6Hk4i5iQjpJJTviGfC4IdI2ZbSDIQBaAYFebzY7NUx3R+qbJwzwdkJA+VHoh0shcHhJJbCYJk6W9xBTcOXZiAMQDPIsO3FYpoVg2eps4zS2AkDOWjLJHRSPRwHYZBy3lFiPukq4iF60xNFCggD0AkK8ni0iVMndX8r//ABA6k9bunTxQ6BuAPPzt3X11dfX6+WRnC4NNVWcxYG6VcAYQA6QXchDcLAlNoMzMani+PDNEosHis17V2FgcJQkusXQ0mGYWDkWQLCAHSCgjwJFgZxwFl1vq4+nXaQKr6JpTG99xgsi+2w70fCK3nMRAJhADrpy67T7nNjYXEUBrG0pzg2QOVxaBqrZYhfdPriITQCYXcSu+uqxXbE+jnqAEaagTAAnYz0HNDuc2NhMR18Zoy1tbW5FrUPpAJBFMoYJAYIA9BJsVDA0jYvFsfpqszzsmfDMCqfERTISQAHwgA0g2hSgoUBxBQIA9AMokleLD8V9WxXIElAGIBm5mZmEE1yNd1fCaQLCAPQz6HnntXueSNuuj8RSBcQBqCfr/d9ot3zRtx0fyKQLiAMQD+IJjkbCvWAKgNhAJEA0SQHQ81nUGUgDCASDH/Yqd3/RtaOrv+97u8D0gWEAUSC/NR17f43sja4dYvu7wPSBYQBRIXPnslod8HRtJGeA7o/DkgXEAYQFRBNsrPJoSHdHwekCwgDiAqIJtkZlj2DKgNhABFi/9NPaffCUbNdy5bq/iwBo726ssfUfir5fL6pqSkNJX0gDCBCfLXtPe2OOGrW9USL7s9iy0/e2KMa/SrVXhaL9lQuDJUU2MnlcnQsLztKRR2YUEaC9jFNs6GhgeuBa2mgZABhABFi9uqYdkccNet9fq3uz2KLF2HgblSsvKa9x0DOXewBUO1PfnvUq5DKPIiikmASLgwnzne99O4/wlztjfd/pvtb3QPRJMmiPFfVuzAwocwy97xinTXeWucuOJvNikXWLDeKJ7H8VazvJpUUpSrQ0rNIt0fCIHURTNO87777El8OKOHCMHCxW7vPjYtduXZW9+diDNEkxaJc1NO7MIhlltUeA6/qPDk5uXDhQt4ep1rNXD+kjaxUXaRfKfJjqQFSD4BCSdQPIMVqb29XbzUldeISLgxDlw5pd7hxsYMnI9EyRTRJtF3LlhYLBd3fxJayxhikxj4TnDJv109OTpLPJf8rOmLxb7HHIP3qLAx2TX7DMKS+hWmara2tVBea37NdhyNhJFwYRq6e1u5w42KbP/yl7s91j64nWrR75IjY/qef0v01nCgrlERwny46aO7KgxIGMUilDmbYNfklj0+78VCSKDboMcQeCENZNjl9WfcXY4yxwa1btHvkiNjJ1zfp/hpOVCIMPHxEU30C7DHkcjmHwW1RAMSRZDFONT8/39zczPfhwkDD1BhjSAKT05e1e9sY2eGB93R/McYYu/XNiHaPHBEb7T2s+2s4UYkwMGGIuLGxsampKcBQEg/+SCEsgsaTxWAXqQIrHQWhs/FDMCspCdycHdfubWNkiCZFzeZmZnR/ivhB84uYjR+vxLljHUMSmL0zpd3bxssQTYqOffqLn+v+DrFE7DGI/QDC9zhBSgYYWOKFgTGm3dXGy44M7tT9xRhjbHJoSLtf1m4owwB0AWGAldjb+57R/cXusXfVSu2uWa+NHTuq+yOAlJJ8YXht9+PavW287ObsuO6PxhhjA8Zm7a5Zo+155KEor2AAySb5wtDRvUa7q42XIZoUBUMcCWgk+cKw7+gm7a42XoZoUhQMcSSgkeQLw7GvPtDuamNns3emdH83xhg7vuFV7Q5ai3WueFT3uw8M38UPgEaSLwzmlePa/Wzs7MT5Lt3fjTHGJk6d1O6jtdjxDa/qfvfBoFY74NDSNj6dNJfL1QioG9Wke+r+4nYx65HDeYAdyRcGLH72YR3da3R/t3t0rnhUu5uuvkU5o6p3xOwRYpoK5xo7fPWZmLjCOQsFrVajrBV8PbOa807M8AqcSb4wMMZe2das3dXGzhBN0mV7V63U/daDwdKhO68RoywaHoXBNeuGtMhZXBQNHEiFMGz+8Jfa/WzsDNEkXTZgbNb91gODh4zEwI5pmkuWLKGVyVLXQcysRwuYLVcvq/sTolpQXTaO9uJxcSEVwrD7YFa7n42dRSeatOeRh7Q762rajeFh3a88YPhIA/fIYvNfrPfJlOa/YRh1dXV9fX319fWWoSeH7oJY0hnC4INUCMPBk1u0+9nY2Svbmu8WZnV/OsYYO7r+99qdddUsyhWeK4Ga9lJcSMxJJya+FrsCdgIg7k9I9XYkYUAoySOpEAbUcfNnAxe7dX86xhgbO3ZUu7+umiVp+YI44Ez+2q7eJ1OyopJ/lzoWhOrl1WFt8RIYfPZOKoThbmFWu5ONo23veV73p2OMsWKhkJJoUsLSqYqV1MSmvZj9lNy9OsJMU1opDCWJirS/VIZBncNqWZsBWJIKYWCMvfXx09r9bOwM0aQq20jPAd1vOnja2tqCaqSnJ+u1dtIiDPuPb9buZ+NoEYkmjfYe1u61w7bOFY8mL2tesMueDcNAk786pEUYzl8+ot3JxtE6D7+s+9MxxlixUNi1bKl23x2qndsdidyFALD0CAOGGfzZK9ua54uRaMb2Zddp993h2a5lS/NT13W/YwDukRZhYBhm8GtDlw7p/nSMMTbSc0C7+w7PTr6+SfcLBuAHUiQMGGbwZ4gmhW3oLoCokSJhwDCDP4tONKn3+bXanXgYhtEFEDVSJAx3C7PIpufPzCvHdX89xhj7et8n2p144Nb1REvyJiOBuJMiYWBImuTXPj7yJ92fjjHG5mZmkhdNGu09rPu9AiCTLmFANMmfvbrjsYhEkw4996x2Vx6gHXruWd1vFAAL0iUM88XCa7sf1+5n42iIJgVuu5YtTV4iVZAM0iUMDHOT/BqiSYEbpqiCyJI6YRifMrU72Tjaqzse0/3p7vHZMxntPr1y61zxKKaogsiSOmFgKOjm10auntb96RhjbPjDTu1uvXL7et8nul8kALakURiODO7U7mTjaPuORiL0kZ+6rt2tV2hH1/9e91sEwIk0CsPsnSntTjaO9trux3V/unvEOpq0d9XKuZkZ3a8QuOA7L2w+n29qapLKUMeONAoDY2x7z/Pa/WwcDdGkym1yaEj3+wuMC+t+rBr9yuvq8Ao5tbW1YZdOm5+fb25uFq+iFnTzTi6XE4/l1X4o6TfVIKJ9TNNsaGjgeiDWK40pKRUGLGjwZ/uPb9b96RhjbPbqmHb/7s8Gt27R/fKCxFUYyFNb1mcOFlUYKkF07lxgxC2GYbS3t1OvQqogJIlKHEmpMDAkW/Vlb7z/M93f7R77n35Ku5cv1/Y//VTCsl94FwbRdRqGwbsRapOc+hb82JaWFl7XUz1ErBtaW1vb29tLvRMqFs3dN7Oq7snvJ5vNWpb8zOfzixYtkjTGQRikLoJadjR2pFcY0GnwZ1eundX96Rhj7Ktt72l39GXZrmVLZ6+O6X5tAVNWj4H7a8uQi+qIeRiKy4BrlIaffHp6WuoxcPdtmuaCBQv4dvqb6wo/v9qbsawhKl6aZImLFpcf58PjRXqFgaHT4MsOnoxEMCR20aREzk/1PsYgtuJrBKhFTzvQseTlLQ+RtjsIgxTYyWQy7e3tou9W/bhlk99Sk0zTbG1tNU2zvr6e7s2ywxEvUi0M6DT4MESTfFhSFzl77DFwheBO0zAMNf7uKgzqIaLv5l0K78LQ0dHhLAyuPQZpN/4T9WzQY4g96DT4sPEpU/d3Y4yxwa1btHt8L9b7/FrdryosvIeSyI9bNsbFaI/DseIhopZkMhkfoSRnYXAeY5DukMSGT1TFGEPsGbp0SLufjZ0dHnhP93djjLFb34xod/qulrwBZxHvwsC+j+EwIQQkzmGVNkrHWh6SyWT4xsbGRu6R+W7eB5/thIEps5LocLoBcWiBQkn8EMxKij3It+rDNn/4S93f7R5dT7Rod/0OtnfVSiREiimVOHesY0gCJ853aXe1sbPJ6cu6vxtj0Y4m7XnkoVvfjOh+Q8AnvscJEjDAwCAMHIw0lGuIJjnbrmVLJ06d1P16APAJhIEx5OIu3xBNcrZETk4F6QHCcI99Rzdp97bxspuz47o/GmOMDRibtcsAVAEkDAjDPWbvTGEUuiw7MrhT90djjLHJoSHtSgBVAAkDwvADAxe7tXvbGNnb+57R/cXusXfVSu16AFUASQLCUMLb+57R7nBjZIgmke1atnS097DuNxFFfBc2ABqBMJSAUeiyDNEkUoWxY0d1v4YoYrkwjZabSWkwaB0ZpbRTtzifmSmFE8R8TVI+V+AAhEHm4Mkt2h1uXKyje43uz3WPzhWPQhWihpgZIpfLUYI5vkpZTKDErIrqOJTZEaukiZmU1MIJ/CpxX25WfSAMMvPFAgJK3m32zpTuL8YYY8c3vKpFFfY88hDWK9jhmjKIskp4TGNnCWXaELdAGCoEwmDBzdnxV3c8pt3nxsJOnO/S/bkYY2zi1Mnqq8Knv/h58kosBAuPBUkhI47osk3TXLJkCU83xAM+6hbpcMtqP3RRu1ASFMIjEAZrkJHbo6U2mtSXXZfg7HjBwp241K4XQ0Bi34LXwHnhhRekLXY+3TAMdazCcucqlBdNDBAGW/Yf36zd7cbC0hZN2rVs6bndkRh1jxFSxQXJm0tBp0wmIwoDc0xLp6bItts5AfVzqgaEwRYMNni0gYvdur8VY4yNHTtaBVXoXPHo5NCQ7meNBzTgzEqVQB1VlsJKCxYs4DWcxS3S1CM6g9oPQI+hciAMTmCwwYtt73le94dijLFiobDnkYdCVYX9Tz+FNNreocLI4nxTKl3gsJ30QNpC+iGOHIi+Xi2cYHkPwBUIgwsYbHC1V7Y13y3M6v5QjDF2dP3vw1OFAWMzBhV80NbWFlT0JhkZrWMBhMGdwwPvaXe+EbdkR5O6nmhB+MgfwS57NgwD04qqA4TBEx8f+ZN25xtlS2o0adeypV9ti0TlCQCqCYTBK9t7ntfufyNrr2xrni9GIswSYDTp0HPPogQbSCcQBq/MFwsd3Wu0u+DI2tClQ7o/EWOMjfQcqFwS9jzyEPKkgjQDYSiDu4VZFAG1s87DL+v+PowxViwUdi1bWokqHF3/+7mZGd3PAYBOIAzlMXtn6o33f6bdC0fQohNN6suu8ycJvc+vvTE8rPv2AdAPhKFssLjBzuIbTYIkACACYfDD+JQJbVAtjtEkSAIAKhAGn9ycHUdMSbJXdzwWkWjSoeeehSQA4BsIg39m70xhLFoy88px3Z+FMca+3veJw4yj4xtehSQA4ACEoSLuFmYxh1W0j4/8Sfc3YYyxuZkZNZp06Llnv973CdJaAOAKhKFS5ouF3Qez2j1yRCyC0aS9q1YOGJtRUQcA70AYggE5M8giEk0a6TnQl12HaswA+ADCEBhHBndqd8pRsH1HN+n+FACAioAwBIl55Timsb62+3Hd3wGkC8MwpLqhCSDYxLT5fL6pqUmtvG0HhCFgZu9Moe7byNXTur8DqAYb//eEatI+VDxHqszsBV7rbX5+vrm52aGogyoMYUiF620Ee06xSh3/JxUsEuH1tPl2qkokFtNuaGigwnnek5ZDGELh4Mkt2r2zRkM0KSW4CoNYxVOs9FkW6RQG0Y/z16h6du73V69ezbfzp6auhlTXSFIaZyAMYZHmsBKiSSnBWRhM07zvvvukYIhYa5Oqb/7oRz/KZrN8o+jQDcNYs2YNVfFcvHjx5OSkdDhzFAbp5NyBZjIZsRg1d5e86S02t8UCorW1tffff794G01NTatXr+YVQ0dGRvhdSTcvnlC9E/H8Uncqn88vWrRIEgxJGEhUaLskDNL+lp/DDghDiKQ5rHTl2lndrx+EjrMw5HI55/AR34H7evLjokMkT2fZrKbzOwvDwoULuWvO5XK87DMdSGe2DLlITWzxNvhp+SUymQyXKNHzqie0vBO7R7MsYio5enpG2k6i297err6TsgqjQhhC5/DAe69sa9buqatsB09u0f3iQej4EwZqSlPrW3RYovuzFAbpcFdhoJPT3yQ/5L7Fc1LDn/tZ7sGZIgx0WupziDuoJ7S8EzthsGzdi29G3MEyxNTa2mqaZn19vfg4ai/EDghDNbg5O562AnBvvP8z3W8dhI6PUJLarC5LGCxb5eUKA/s+mkS7kXNXIXm4cuVKWcIgnbAsYXDtMfCxaFXMxGP5/vSW0GOIKOcvH3lt9+PaXXbVDNGkxOMsDDyGLs6QaW1tFbsRmUxGCiWZprlgwQKHUJJ6uD9hME3zgQceaGxsVPVGhT/I1q1bvQuDesJyhcF1jMFyu3hCCmHxiaoYY4gu88VCeiYsIZoExPFVisnQBNbGxsampibeY5DGhzlii54CR9Lh/oSB35gY6aLgjzimTe1xcYBaCn9ZCoN6Qrs7ER9NfARpVhLdCd2e5Z7iq6BQkuWQiTMQBg1MTl9Ow6A0oknAC2WFONJDWX7cC1jHEA+GLh1KfEWHyenLul8ziDoQBkuCfS3lng3CoJnzl48kuKjD4YH3dL9gAEDZQBgiwfnLRxJZ12Hzh7/U/WoBAGUDYYgQI1dPJ29WK6JJAMQOCEPkGJ8yPz7yp8SsiUM0CYDYAWGIKPPFwsDF7gTEl97e94zudwkAKA8IQ9S5OTt+ZHBnrOcv3Zwd1/0WgTaCrSsAqgOEITZcuXZ239FN8crY+sq25t0Hs+NTpu6XB/SgrhqTfpJm1osL4mhZmZT+gRbK2ZUo4NCiMNpf3Wh5OcAgDHFkfMo89tUH23uej+w4xOYPf7n/+OaIFH8GuhBzMEjFGKRCAgT31A7rsGjZl12JAo5YB8Jho+vlUguEId5cuXb2yODOKMxl2vzhLzsPv3zifBcCR4Bjl5xHLSQg/uTgqdVfLYXBcjGX5UYIgx0QhuQwcvX0kcGd+49v7uheU4UxiTfe/9nug9nDA++NXD19tzCr++lBFOGhGykRkFpIgJBiO9Kvah5vS2EwTXPJkiU8TRAFiCw3Ol8uzUAYksyVa2fPXz5yeOC9zsMvd3Sv8Zeg6bXdj3d0r9ne8/zhgfcOD7xnXjkOJQBlwYcTKH+qQyEBEapmw/9p2bq3Ewa6BE+azbNPqxsdLpdyIAypZuTqaUubvTOl+9ZAoqDGvkMhAQkp9bSl43YVBtrHcqPD5VIOhAEAEArigLNhGM6ZpS0PlyYUqRJieQaxb0EFHiw3Olwu5UAYAAChQCWIpTmjBLl18tp2h6jj2GqJAsn103CCWA5T2uh6h6kFwgAACJG2tjbX+EwgKaaRvjtAIAwAgLDwuOzZMIzKZwQFchLAgTAAAAAoAcIAAACgBAgDAACAEiAMAAAASoAwAAAAKAHCAAAAoAQIAwAAgBIgDAAAAEqAMAAAACgBwgAAAKAECAMAAIASIAwAAABKgDAAAAAoAcIAAABl4zFxrEo+n29qapJqFkUNCAMAwCenNm5QjX4Vy+DU1NQ8/PDDZZ08k8mUe0gYzM/PNzc3qyUlcrmceHu8ZCnl/aZnp31M02xoaOB64Fy6LgpAGAAAPnEVhgRUUbYTBtG5cw0TtxiG0d7eTr0KqYiQJCoRBMIAAPCJD2HgLjKbzYolNsV6zoZhcKdJvrW5ubmlpaWmpqa9vZ03zKXynOoJebhm9erVvGbnyMgIb7+LVaMNw5C6MuqpeLlQ/k+xZrXlozkIg9RFUCuVRg0IAwDAJ95DSbwsM23kvjiXy/FKy7lcjrtdsXlOvnX58uV8f9M0FyxYwH+lvy1PyDdyGchkMvzqoju2DOxYnsqyx2BZRlT0/vTs7e3t/EFcD48UEAYAgE989xi4T6S/aU/RX4s9Bn4SKQLD+xl2J6SN1AWRVKdGgDtuy1NZCoNlk99y5MA0zdbWVtM06+vrxQtFPMgGYQAA+CQoYWDfe3mxce1FGDo6OnwLgxrl9y4Mrj0GaTf+E8keegwAgMQSoDCYpvnAAw80NjbS/qow2IWSfAiDZZO/LGFwHmOQLkcaxieqYowBAJBSLKer2gkDH0sQB3hVYWDfzwpVB5/LFQYmRJPE8Q/Le+N7ivfGlFlJdFd0NrH3Q6EkfghmJQEAQAKpxLljHQMAACQQ3+ME0R9gYBAGAAAAEhAGAAAAJUAYAAAAlABhAAAAUAKEAQAAQAkQBgBAiPiuWwA0AmEAAISFuoiMCYvUxCVj6kZxLZuUhM7uJEypi+B6HmAJhAEAEApi4odcLkf543haCL7U2W6jmHNCTSBheRJmVRdBOg9l1ADOQBgAAKHgmhFIzUdNG52FwfkkojBYJmT18SxpA8IAAAgLnkRIivZweGNfygwhbqT8QrwuguX5LU8iFcwRhcFSioAKhAEAEC58pEHyyJaJr8WNhmHU1dX19fXV19fbZSWyPAmEoXIgDACA0KEabfyfhmGo3Qhxo7i/ZbfA7iTMURgQSvIIhAEAEAo04MxKnTgfIpZ2ljaKwsDTd6vxIrtuhCgMliUcAnm6ZANhAACEgliPgcYJaORA3G65USxywAWGug6W+zObughqCQfgCoQBABAibW1tQTXSY5GwOhlAGAAAYRHssmfDMNDkrw4QBgAAACVAGAAAAJQAYQAAAFAChAEAAEAJEAYAAAAlQBgAAACUAGEAAABQAoQBAABACRAGAAAAJUAYAAAAlJDNZmv+8Ic/ZAEAAIBsNpvN/uEPf/j/MOkLJGAM30M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383903106"/>
              </p:ext>
            </p:extLst>
          </p:nvPr>
        </p:nvGraphicFramePr>
        <p:xfrm>
          <a:off x="827584" y="1988841"/>
          <a:ext cx="7632847" cy="3926205"/>
        </p:xfrm>
        <a:graphic>
          <a:graphicData uri="http://schemas.openxmlformats.org/drawingml/2006/table">
            <a:tbl>
              <a:tblPr/>
              <a:tblGrid>
                <a:gridCol w="3284344">
                  <a:extLst>
                    <a:ext uri="{9D8B030D-6E8A-4147-A177-3AD203B41FA5}">
                      <a16:colId xmlns:a16="http://schemas.microsoft.com/office/drawing/2014/main" xmlns="" val="417666415"/>
                    </a:ext>
                  </a:extLst>
                </a:gridCol>
                <a:gridCol w="2878586">
                  <a:extLst>
                    <a:ext uri="{9D8B030D-6E8A-4147-A177-3AD203B41FA5}">
                      <a16:colId xmlns:a16="http://schemas.microsoft.com/office/drawing/2014/main" xmlns="" val="993335166"/>
                    </a:ext>
                  </a:extLst>
                </a:gridCol>
                <a:gridCol w="1469917">
                  <a:extLst>
                    <a:ext uri="{9D8B030D-6E8A-4147-A177-3AD203B41FA5}">
                      <a16:colId xmlns:a16="http://schemas.microsoft.com/office/drawing/2014/main" xmlns="" val="409164909"/>
                    </a:ext>
                  </a:extLst>
                </a:gridCol>
              </a:tblGrid>
              <a:tr h="360040">
                <a:tc>
                  <a:txBody>
                    <a:bodyPr/>
                    <a:lstStyle/>
                    <a:p>
                      <a:pPr algn="l" fontAlgn="b"/>
                      <a:r>
                        <a:rPr lang="en-CA" sz="2800" b="1" i="0" u="none" strike="noStrike">
                          <a:solidFill>
                            <a:srgbClr val="000000"/>
                          </a:solidFill>
                          <a:effectLst/>
                          <a:latin typeface="Calibri" panose="020F0502020204030204" pitchFamily="34" charset="0"/>
                        </a:rPr>
                        <a:t>Category </a:t>
                      </a:r>
                    </a:p>
                  </a:txBody>
                  <a:tcPr marL="9525" marR="9525" marT="9525" marB="0" anchor="b">
                    <a:lnL>
                      <a:noFill/>
                    </a:lnL>
                    <a:lnR>
                      <a:noFill/>
                    </a:lnR>
                    <a:lnT>
                      <a:noFill/>
                    </a:lnT>
                    <a:lnB>
                      <a:noFill/>
                    </a:lnB>
                  </a:tcPr>
                </a:tc>
                <a:tc>
                  <a:txBody>
                    <a:bodyPr/>
                    <a:lstStyle/>
                    <a:p>
                      <a:pPr algn="ctr" fontAlgn="b"/>
                      <a:r>
                        <a:rPr lang="en-CA" sz="2800" b="1" i="0" u="none" strike="noStrike">
                          <a:solidFill>
                            <a:srgbClr val="000000"/>
                          </a:solidFill>
                          <a:effectLst/>
                          <a:latin typeface="Calibri" panose="020F0502020204030204" pitchFamily="34" charset="0"/>
                        </a:rPr>
                        <a:t>Amount (Millions) </a:t>
                      </a:r>
                    </a:p>
                  </a:txBody>
                  <a:tcPr marL="9525" marR="9525" marT="9525" marB="0" anchor="b">
                    <a:lnL>
                      <a:noFill/>
                    </a:lnL>
                    <a:lnR>
                      <a:noFill/>
                    </a:lnR>
                    <a:lnT>
                      <a:noFill/>
                    </a:lnT>
                    <a:lnB>
                      <a:noFill/>
                    </a:lnB>
                  </a:tcPr>
                </a:tc>
                <a:tc>
                  <a:txBody>
                    <a:bodyPr/>
                    <a:lstStyle/>
                    <a:p>
                      <a:pPr algn="ctr" fontAlgn="b"/>
                      <a:r>
                        <a:rPr lang="en-CA" sz="2800" b="1" i="0" u="none" strike="noStrike">
                          <a:solidFill>
                            <a:srgbClr val="000000"/>
                          </a:solidFill>
                          <a:effectLst/>
                          <a:latin typeface="Calibri" panose="020F0502020204030204" pitchFamily="34" charset="0"/>
                        </a:rPr>
                        <a:t>Percent </a:t>
                      </a:r>
                    </a:p>
                  </a:txBody>
                  <a:tcPr marL="9525" marR="9525" marT="9525" marB="0" anchor="b">
                    <a:lnL>
                      <a:noFill/>
                    </a:lnL>
                    <a:lnR>
                      <a:noFill/>
                    </a:lnR>
                    <a:lnT>
                      <a:noFill/>
                    </a:lnT>
                    <a:lnB>
                      <a:noFill/>
                    </a:lnB>
                  </a:tcPr>
                </a:tc>
                <a:extLst>
                  <a:ext uri="{0D108BD9-81ED-4DB2-BD59-A6C34878D82A}">
                    <a16:rowId xmlns:a16="http://schemas.microsoft.com/office/drawing/2014/main" xmlns="" val="3441308760"/>
                  </a:ext>
                </a:extLst>
              </a:tr>
              <a:tr h="360040">
                <a:tc>
                  <a:txBody>
                    <a:bodyPr/>
                    <a:lstStyle/>
                    <a:p>
                      <a:pPr algn="l" fontAlgn="b"/>
                      <a:r>
                        <a:rPr lang="en-CA" sz="2800" b="0" i="0" u="none" strike="noStrike">
                          <a:solidFill>
                            <a:srgbClr val="000000"/>
                          </a:solidFill>
                          <a:effectLst/>
                          <a:latin typeface="Calibri" panose="020F0502020204030204" pitchFamily="34" charset="0"/>
                        </a:rPr>
                        <a:t>School Taxes</a:t>
                      </a:r>
                    </a:p>
                  </a:txBody>
                  <a:tcPr marL="9525" marR="9525" marT="9525" marB="0" anchor="b">
                    <a:lnL>
                      <a:noFill/>
                    </a:lnL>
                    <a:lnR>
                      <a:noFill/>
                    </a:lnR>
                    <a:lnT>
                      <a:noFill/>
                    </a:lnT>
                    <a:lnB>
                      <a:noFill/>
                    </a:lnB>
                  </a:tcPr>
                </a:tc>
                <a:tc>
                  <a:txBody>
                    <a:bodyPr/>
                    <a:lstStyle/>
                    <a:p>
                      <a:pPr algn="ctr" fontAlgn="b"/>
                      <a:r>
                        <a:rPr lang="en-CA" sz="2800" b="0" i="0" u="none" strike="noStrike" dirty="0" smtClean="0">
                          <a:solidFill>
                            <a:srgbClr val="000000"/>
                          </a:solidFill>
                          <a:effectLst/>
                          <a:latin typeface="Calibri" panose="020F0502020204030204" pitchFamily="34" charset="0"/>
                        </a:rPr>
                        <a:t> $</a:t>
                      </a:r>
                      <a:r>
                        <a:rPr lang="en-CA" sz="2800" b="0" i="0" u="none" strike="noStrike" dirty="0">
                          <a:solidFill>
                            <a:srgbClr val="000000"/>
                          </a:solidFill>
                          <a:effectLst/>
                          <a:latin typeface="Calibri" panose="020F0502020204030204" pitchFamily="34" charset="0"/>
                        </a:rPr>
                        <a:t>12.00</a:t>
                      </a:r>
                    </a:p>
                  </a:txBody>
                  <a:tcPr marL="9525" marR="9525" marT="9525" marB="0" anchor="b">
                    <a:lnL>
                      <a:noFill/>
                    </a:lnL>
                    <a:lnR>
                      <a:noFill/>
                    </a:lnR>
                    <a:lnT>
                      <a:noFill/>
                    </a:lnT>
                    <a:lnB>
                      <a:noFill/>
                    </a:lnB>
                  </a:tcPr>
                </a:tc>
                <a:tc>
                  <a:txBody>
                    <a:bodyPr/>
                    <a:lstStyle/>
                    <a:p>
                      <a:pPr algn="ctr" fontAlgn="b"/>
                      <a:r>
                        <a:rPr lang="en-CA" sz="2800" b="0" i="0" u="none" strike="noStrike">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extLst>
                  <a:ext uri="{0D108BD9-81ED-4DB2-BD59-A6C34878D82A}">
                    <a16:rowId xmlns:a16="http://schemas.microsoft.com/office/drawing/2014/main" xmlns="" val="3701716095"/>
                  </a:ext>
                </a:extLst>
              </a:tr>
              <a:tr h="360040">
                <a:tc>
                  <a:txBody>
                    <a:bodyPr/>
                    <a:lstStyle/>
                    <a:p>
                      <a:pPr algn="l" fontAlgn="b"/>
                      <a:r>
                        <a:rPr lang="en-CA" sz="2800" b="0" i="0" u="none" strike="noStrike" dirty="0">
                          <a:solidFill>
                            <a:srgbClr val="000000"/>
                          </a:solidFill>
                          <a:effectLst/>
                          <a:latin typeface="Calibri" panose="020F0502020204030204" pitchFamily="34" charset="0"/>
                        </a:rPr>
                        <a:t>Public Works </a:t>
                      </a:r>
                    </a:p>
                  </a:txBody>
                  <a:tcPr marL="9525" marR="9525" marT="9525" marB="0" anchor="b">
                    <a:lnL>
                      <a:noFill/>
                    </a:lnL>
                    <a:lnR>
                      <a:noFill/>
                    </a:lnR>
                    <a:lnT>
                      <a:noFill/>
                    </a:lnT>
                    <a:lnB>
                      <a:noFill/>
                    </a:lnB>
                  </a:tcPr>
                </a:tc>
                <a:tc>
                  <a:txBody>
                    <a:bodyPr/>
                    <a:lstStyle/>
                    <a:p>
                      <a:pPr algn="ctr" fontAlgn="b"/>
                      <a:r>
                        <a:rPr lang="en-CA" sz="2800" b="0" i="0" u="none" strike="noStrike" baseline="0" dirty="0" smtClean="0">
                          <a:solidFill>
                            <a:srgbClr val="000000"/>
                          </a:solidFill>
                          <a:effectLst/>
                          <a:latin typeface="Calibri" panose="020F0502020204030204" pitchFamily="34" charset="0"/>
                        </a:rPr>
                        <a:t>  </a:t>
                      </a:r>
                      <a:r>
                        <a:rPr lang="en-CA" sz="2800" b="0" i="0" u="none" strike="noStrike" dirty="0" smtClean="0">
                          <a:solidFill>
                            <a:srgbClr val="000000"/>
                          </a:solidFill>
                          <a:effectLst/>
                          <a:latin typeface="Calibri" panose="020F0502020204030204" pitchFamily="34" charset="0"/>
                        </a:rPr>
                        <a:t>$</a:t>
                      </a:r>
                      <a:r>
                        <a:rPr lang="en-CA" sz="2800" b="0" i="0" u="none" strike="noStrike" dirty="0">
                          <a:solidFill>
                            <a:srgbClr val="000000"/>
                          </a:solidFill>
                          <a:effectLst/>
                          <a:latin typeface="Calibri" panose="020F0502020204030204" pitchFamily="34" charset="0"/>
                        </a:rPr>
                        <a:t>8.30</a:t>
                      </a:r>
                    </a:p>
                  </a:txBody>
                  <a:tcPr marL="9525" marR="9525" marT="9525" marB="0" anchor="b">
                    <a:lnL>
                      <a:noFill/>
                    </a:lnL>
                    <a:lnR>
                      <a:noFill/>
                    </a:lnR>
                    <a:lnT>
                      <a:noFill/>
                    </a:lnT>
                    <a:lnB>
                      <a:noFill/>
                    </a:lnB>
                  </a:tcPr>
                </a:tc>
                <a:tc>
                  <a:txBody>
                    <a:bodyPr/>
                    <a:lstStyle/>
                    <a:p>
                      <a:pPr algn="ctr" fontAlgn="b"/>
                      <a:r>
                        <a:rPr lang="en-CA" sz="2800" b="0" i="0" u="none" strike="noStrike">
                          <a:solidFill>
                            <a:srgbClr val="000000"/>
                          </a:solidFill>
                          <a:effectLst/>
                          <a:latin typeface="Calibri" panose="020F0502020204030204" pitchFamily="34" charset="0"/>
                        </a:rPr>
                        <a:t>26%</a:t>
                      </a:r>
                    </a:p>
                  </a:txBody>
                  <a:tcPr marL="9525" marR="9525" marT="9525" marB="0" anchor="b">
                    <a:lnL>
                      <a:noFill/>
                    </a:lnL>
                    <a:lnR>
                      <a:noFill/>
                    </a:lnR>
                    <a:lnT>
                      <a:noFill/>
                    </a:lnT>
                    <a:lnB>
                      <a:noFill/>
                    </a:lnB>
                  </a:tcPr>
                </a:tc>
                <a:extLst>
                  <a:ext uri="{0D108BD9-81ED-4DB2-BD59-A6C34878D82A}">
                    <a16:rowId xmlns:a16="http://schemas.microsoft.com/office/drawing/2014/main" xmlns="" val="2416622824"/>
                  </a:ext>
                </a:extLst>
              </a:tr>
              <a:tr h="360040">
                <a:tc>
                  <a:txBody>
                    <a:bodyPr/>
                    <a:lstStyle/>
                    <a:p>
                      <a:pPr algn="l" fontAlgn="b"/>
                      <a:r>
                        <a:rPr lang="en-CA" sz="2800" b="0" i="0" u="none" strike="noStrike">
                          <a:solidFill>
                            <a:srgbClr val="000000"/>
                          </a:solidFill>
                          <a:effectLst/>
                          <a:latin typeface="Calibri" panose="020F0502020204030204" pitchFamily="34" charset="0"/>
                        </a:rPr>
                        <a:t>Capital Investment </a:t>
                      </a:r>
                    </a:p>
                  </a:txBody>
                  <a:tcPr marL="9525" marR="9525" marT="9525" marB="0" anchor="b">
                    <a:lnL>
                      <a:noFill/>
                    </a:lnL>
                    <a:lnR>
                      <a:noFill/>
                    </a:lnR>
                    <a:lnT>
                      <a:noFill/>
                    </a:lnT>
                    <a:lnB>
                      <a:noFill/>
                    </a:lnB>
                  </a:tcPr>
                </a:tc>
                <a:tc>
                  <a:txBody>
                    <a:bodyPr/>
                    <a:lstStyle/>
                    <a:p>
                      <a:pPr algn="ctr" fontAlgn="b"/>
                      <a:r>
                        <a:rPr lang="en-CA" sz="2800" b="0" i="0" u="none" strike="noStrike" dirty="0" smtClean="0">
                          <a:solidFill>
                            <a:srgbClr val="000000"/>
                          </a:solidFill>
                          <a:effectLst/>
                          <a:latin typeface="Calibri" panose="020F0502020204030204" pitchFamily="34" charset="0"/>
                        </a:rPr>
                        <a:t>  $</a:t>
                      </a:r>
                      <a:r>
                        <a:rPr lang="en-CA" sz="2800" b="0" i="0" u="none" strike="noStrike" dirty="0">
                          <a:solidFill>
                            <a:srgbClr val="000000"/>
                          </a:solidFill>
                          <a:effectLst/>
                          <a:latin typeface="Calibri" panose="020F0502020204030204" pitchFamily="34" charset="0"/>
                        </a:rPr>
                        <a:t>6.50</a:t>
                      </a:r>
                    </a:p>
                  </a:txBody>
                  <a:tcPr marL="9525" marR="9525" marT="9525" marB="0" anchor="b">
                    <a:lnL>
                      <a:noFill/>
                    </a:lnL>
                    <a:lnR>
                      <a:noFill/>
                    </a:lnR>
                    <a:lnT>
                      <a:noFill/>
                    </a:lnT>
                    <a:lnB>
                      <a:noFill/>
                    </a:lnB>
                  </a:tcPr>
                </a:tc>
                <a:tc>
                  <a:txBody>
                    <a:bodyPr/>
                    <a:lstStyle/>
                    <a:p>
                      <a:pPr algn="ctr" fontAlgn="b"/>
                      <a:r>
                        <a:rPr lang="en-CA" sz="2800" b="0" i="0" u="none" strike="noStrike">
                          <a:solidFill>
                            <a:srgbClr val="000000"/>
                          </a:solidFill>
                          <a:effectLst/>
                          <a:latin typeface="Calibri" panose="020F0502020204030204" pitchFamily="34" charset="0"/>
                        </a:rPr>
                        <a:t>20%</a:t>
                      </a:r>
                    </a:p>
                  </a:txBody>
                  <a:tcPr marL="9525" marR="9525" marT="9525" marB="0" anchor="b">
                    <a:lnL>
                      <a:noFill/>
                    </a:lnL>
                    <a:lnR>
                      <a:noFill/>
                    </a:lnR>
                    <a:lnT>
                      <a:noFill/>
                    </a:lnT>
                    <a:lnB>
                      <a:noFill/>
                    </a:lnB>
                  </a:tcPr>
                </a:tc>
                <a:extLst>
                  <a:ext uri="{0D108BD9-81ED-4DB2-BD59-A6C34878D82A}">
                    <a16:rowId xmlns:a16="http://schemas.microsoft.com/office/drawing/2014/main" xmlns="" val="1765370749"/>
                  </a:ext>
                </a:extLst>
              </a:tr>
              <a:tr h="360040">
                <a:tc>
                  <a:txBody>
                    <a:bodyPr/>
                    <a:lstStyle/>
                    <a:p>
                      <a:pPr algn="l" fontAlgn="b"/>
                      <a:r>
                        <a:rPr lang="en-CA" sz="2800" b="0" i="0" u="none" strike="noStrike" dirty="0">
                          <a:solidFill>
                            <a:srgbClr val="000000"/>
                          </a:solidFill>
                          <a:effectLst/>
                          <a:latin typeface="Calibri" panose="020F0502020204030204" pitchFamily="34" charset="0"/>
                        </a:rPr>
                        <a:t>Protective Services</a:t>
                      </a:r>
                    </a:p>
                  </a:txBody>
                  <a:tcPr marL="9525" marR="9525" marT="9525" marB="0" anchor="b">
                    <a:lnL>
                      <a:noFill/>
                    </a:lnL>
                    <a:lnR>
                      <a:noFill/>
                    </a:lnR>
                    <a:lnT>
                      <a:noFill/>
                    </a:lnT>
                    <a:lnB>
                      <a:noFill/>
                    </a:lnB>
                  </a:tcPr>
                </a:tc>
                <a:tc>
                  <a:txBody>
                    <a:bodyPr/>
                    <a:lstStyle/>
                    <a:p>
                      <a:pPr algn="ctr" fontAlgn="b"/>
                      <a:r>
                        <a:rPr lang="en-CA" sz="2800" b="0" i="0" u="none" strike="noStrike" dirty="0" smtClean="0">
                          <a:solidFill>
                            <a:srgbClr val="000000"/>
                          </a:solidFill>
                          <a:effectLst/>
                          <a:latin typeface="Calibri" panose="020F0502020204030204" pitchFamily="34" charset="0"/>
                        </a:rPr>
                        <a:t>  $</a:t>
                      </a:r>
                      <a:r>
                        <a:rPr lang="en-CA" sz="2800" b="0" i="0" u="none" strike="noStrike" dirty="0">
                          <a:solidFill>
                            <a:srgbClr val="000000"/>
                          </a:solidFill>
                          <a:effectLst/>
                          <a:latin typeface="Calibri" panose="020F0502020204030204" pitchFamily="34" charset="0"/>
                        </a:rPr>
                        <a:t>2.30</a:t>
                      </a:r>
                    </a:p>
                  </a:txBody>
                  <a:tcPr marL="9525" marR="9525" marT="9525" marB="0" anchor="b">
                    <a:lnL>
                      <a:noFill/>
                    </a:lnL>
                    <a:lnR>
                      <a:noFill/>
                    </a:lnR>
                    <a:lnT>
                      <a:noFill/>
                    </a:lnT>
                    <a:lnB>
                      <a:noFill/>
                    </a:lnB>
                  </a:tcPr>
                </a:tc>
                <a:tc>
                  <a:txBody>
                    <a:bodyPr/>
                    <a:lstStyle/>
                    <a:p>
                      <a:pPr algn="ctr" fontAlgn="b"/>
                      <a:r>
                        <a:rPr lang="en-CA" sz="2800" b="0" i="0" u="none" strike="noStrike">
                          <a:solidFill>
                            <a:srgbClr val="000000"/>
                          </a:solidFill>
                          <a:effectLst/>
                          <a:latin typeface="Calibri" panose="020F0502020204030204" pitchFamily="34" charset="0"/>
                        </a:rPr>
                        <a:t>7%</a:t>
                      </a:r>
                    </a:p>
                  </a:txBody>
                  <a:tcPr marL="9525" marR="9525" marT="9525" marB="0" anchor="b">
                    <a:lnL>
                      <a:noFill/>
                    </a:lnL>
                    <a:lnR>
                      <a:noFill/>
                    </a:lnR>
                    <a:lnT>
                      <a:noFill/>
                    </a:lnT>
                    <a:lnB>
                      <a:noFill/>
                    </a:lnB>
                  </a:tcPr>
                </a:tc>
                <a:extLst>
                  <a:ext uri="{0D108BD9-81ED-4DB2-BD59-A6C34878D82A}">
                    <a16:rowId xmlns:a16="http://schemas.microsoft.com/office/drawing/2014/main" xmlns="" val="3118991386"/>
                  </a:ext>
                </a:extLst>
              </a:tr>
              <a:tr h="360040">
                <a:tc>
                  <a:txBody>
                    <a:bodyPr/>
                    <a:lstStyle/>
                    <a:p>
                      <a:pPr algn="l" fontAlgn="b"/>
                      <a:r>
                        <a:rPr lang="en-CA" sz="2800" b="0" i="0" u="none" strike="noStrike">
                          <a:solidFill>
                            <a:srgbClr val="000000"/>
                          </a:solidFill>
                          <a:effectLst/>
                          <a:latin typeface="Calibri" panose="020F0502020204030204" pitchFamily="34" charset="0"/>
                        </a:rPr>
                        <a:t>Planning </a:t>
                      </a:r>
                    </a:p>
                  </a:txBody>
                  <a:tcPr marL="9525" marR="9525" marT="9525" marB="0" anchor="b">
                    <a:lnL>
                      <a:noFill/>
                    </a:lnL>
                    <a:lnR>
                      <a:noFill/>
                    </a:lnR>
                    <a:lnT>
                      <a:noFill/>
                    </a:lnT>
                    <a:lnB>
                      <a:noFill/>
                    </a:lnB>
                  </a:tcPr>
                </a:tc>
                <a:tc>
                  <a:txBody>
                    <a:bodyPr/>
                    <a:lstStyle/>
                    <a:p>
                      <a:pPr algn="ctr" fontAlgn="b"/>
                      <a:r>
                        <a:rPr lang="en-CA" sz="2800" b="0" i="0" u="none" strike="noStrike" dirty="0" smtClean="0">
                          <a:solidFill>
                            <a:srgbClr val="000000"/>
                          </a:solidFill>
                          <a:effectLst/>
                          <a:latin typeface="Calibri" panose="020F0502020204030204" pitchFamily="34" charset="0"/>
                        </a:rPr>
                        <a:t>  $</a:t>
                      </a:r>
                      <a:r>
                        <a:rPr lang="en-CA" sz="2800" b="0" i="0" u="none" strike="noStrike" dirty="0">
                          <a:solidFill>
                            <a:srgbClr val="000000"/>
                          </a:solidFill>
                          <a:effectLst/>
                          <a:latin typeface="Calibri" panose="020F0502020204030204" pitchFamily="34" charset="0"/>
                        </a:rPr>
                        <a:t>1.30</a:t>
                      </a:r>
                    </a:p>
                  </a:txBody>
                  <a:tcPr marL="9525" marR="9525" marT="9525" marB="0" anchor="b">
                    <a:lnL>
                      <a:noFill/>
                    </a:lnL>
                    <a:lnR>
                      <a:noFill/>
                    </a:lnR>
                    <a:lnT>
                      <a:noFill/>
                    </a:lnT>
                    <a:lnB>
                      <a:noFill/>
                    </a:lnB>
                  </a:tcPr>
                </a:tc>
                <a:tc>
                  <a:txBody>
                    <a:bodyPr/>
                    <a:lstStyle/>
                    <a:p>
                      <a:pPr algn="ctr" fontAlgn="b"/>
                      <a:r>
                        <a:rPr lang="en-CA" sz="28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extLst>
                  <a:ext uri="{0D108BD9-81ED-4DB2-BD59-A6C34878D82A}">
                    <a16:rowId xmlns:a16="http://schemas.microsoft.com/office/drawing/2014/main" xmlns="" val="2618783868"/>
                  </a:ext>
                </a:extLst>
              </a:tr>
              <a:tr h="360040">
                <a:tc>
                  <a:txBody>
                    <a:bodyPr/>
                    <a:lstStyle/>
                    <a:p>
                      <a:pPr algn="l" fontAlgn="b"/>
                      <a:r>
                        <a:rPr lang="en-CA" sz="2800" b="0" i="0" u="none" strike="noStrike">
                          <a:solidFill>
                            <a:srgbClr val="000000"/>
                          </a:solidFill>
                          <a:effectLst/>
                          <a:latin typeface="Calibri" panose="020F0502020204030204" pitchFamily="34" charset="0"/>
                        </a:rPr>
                        <a:t>Administration </a:t>
                      </a:r>
                    </a:p>
                  </a:txBody>
                  <a:tcPr marL="9525" marR="9525" marT="9525" marB="0" anchor="b">
                    <a:lnL>
                      <a:noFill/>
                    </a:lnL>
                    <a:lnR>
                      <a:noFill/>
                    </a:lnR>
                    <a:lnT>
                      <a:noFill/>
                    </a:lnT>
                    <a:lnB>
                      <a:noFill/>
                    </a:lnB>
                  </a:tcPr>
                </a:tc>
                <a:tc>
                  <a:txBody>
                    <a:bodyPr/>
                    <a:lstStyle/>
                    <a:p>
                      <a:pPr algn="ctr" fontAlgn="b"/>
                      <a:r>
                        <a:rPr lang="en-CA" sz="2800" b="0" i="0" u="none" strike="noStrike" dirty="0" smtClean="0">
                          <a:solidFill>
                            <a:srgbClr val="000000"/>
                          </a:solidFill>
                          <a:effectLst/>
                          <a:latin typeface="Calibri" panose="020F0502020204030204" pitchFamily="34" charset="0"/>
                        </a:rPr>
                        <a:t>  $</a:t>
                      </a:r>
                      <a:r>
                        <a:rPr lang="en-CA" sz="2800" b="0" i="0" u="none" strike="noStrike" dirty="0">
                          <a:solidFill>
                            <a:srgbClr val="000000"/>
                          </a:solidFill>
                          <a:effectLst/>
                          <a:latin typeface="Calibri" panose="020F0502020204030204" pitchFamily="34" charset="0"/>
                        </a:rPr>
                        <a:t>1.20</a:t>
                      </a:r>
                    </a:p>
                  </a:txBody>
                  <a:tcPr marL="9525" marR="9525" marT="9525" marB="0" anchor="b">
                    <a:lnL>
                      <a:noFill/>
                    </a:lnL>
                    <a:lnR>
                      <a:noFill/>
                    </a:lnR>
                    <a:lnT>
                      <a:noFill/>
                    </a:lnT>
                    <a:lnB>
                      <a:noFill/>
                    </a:lnB>
                  </a:tcPr>
                </a:tc>
                <a:tc>
                  <a:txBody>
                    <a:bodyPr/>
                    <a:lstStyle/>
                    <a:p>
                      <a:pPr algn="ctr" fontAlgn="b"/>
                      <a:r>
                        <a:rPr lang="en-CA" sz="28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extLst>
                  <a:ext uri="{0D108BD9-81ED-4DB2-BD59-A6C34878D82A}">
                    <a16:rowId xmlns:a16="http://schemas.microsoft.com/office/drawing/2014/main" xmlns="" val="3948212586"/>
                  </a:ext>
                </a:extLst>
              </a:tr>
              <a:tr h="360040">
                <a:tc>
                  <a:txBody>
                    <a:bodyPr/>
                    <a:lstStyle/>
                    <a:p>
                      <a:pPr algn="l" fontAlgn="b"/>
                      <a:r>
                        <a:rPr lang="en-CA" sz="2800" b="0" i="0" u="none" strike="noStrike">
                          <a:solidFill>
                            <a:srgbClr val="000000"/>
                          </a:solidFill>
                          <a:effectLst/>
                          <a:latin typeface="Calibri" panose="020F0502020204030204" pitchFamily="34" charset="0"/>
                        </a:rPr>
                        <a:t>Environment </a:t>
                      </a:r>
                    </a:p>
                  </a:txBody>
                  <a:tcPr marL="9525" marR="9525" marT="9525" marB="0" anchor="b">
                    <a:lnL>
                      <a:noFill/>
                    </a:lnL>
                    <a:lnR>
                      <a:noFill/>
                    </a:lnR>
                    <a:lnT>
                      <a:noFill/>
                    </a:lnT>
                    <a:lnB>
                      <a:noFill/>
                    </a:lnB>
                  </a:tcPr>
                </a:tc>
                <a:tc>
                  <a:txBody>
                    <a:bodyPr/>
                    <a:lstStyle/>
                    <a:p>
                      <a:pPr algn="ctr" fontAlgn="b"/>
                      <a:r>
                        <a:rPr lang="en-CA" sz="2800" b="0" i="0" u="none" strike="noStrike" dirty="0" smtClean="0">
                          <a:solidFill>
                            <a:srgbClr val="000000"/>
                          </a:solidFill>
                          <a:effectLst/>
                          <a:latin typeface="Calibri" panose="020F0502020204030204" pitchFamily="34" charset="0"/>
                        </a:rPr>
                        <a:t>  $</a:t>
                      </a:r>
                      <a:r>
                        <a:rPr lang="en-CA" sz="2800" b="0" i="0" u="none" strike="noStrike" dirty="0">
                          <a:solidFill>
                            <a:srgbClr val="000000"/>
                          </a:solidFill>
                          <a:effectLst/>
                          <a:latin typeface="Calibri" panose="020F0502020204030204" pitchFamily="34" charset="0"/>
                        </a:rPr>
                        <a:t>0.30</a:t>
                      </a:r>
                    </a:p>
                  </a:txBody>
                  <a:tcPr marL="9525" marR="9525" marT="9525" marB="0" anchor="b">
                    <a:lnL>
                      <a:noFill/>
                    </a:lnL>
                    <a:lnR>
                      <a:noFill/>
                    </a:lnR>
                    <a:lnT>
                      <a:noFill/>
                    </a:lnT>
                    <a:lnB>
                      <a:noFill/>
                    </a:lnB>
                  </a:tcPr>
                </a:tc>
                <a:tc>
                  <a:txBody>
                    <a:bodyPr/>
                    <a:lstStyle/>
                    <a:p>
                      <a:pPr algn="ctr" fontAlgn="b"/>
                      <a:r>
                        <a:rPr lang="en-CA" sz="28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extLst>
                  <a:ext uri="{0D108BD9-81ED-4DB2-BD59-A6C34878D82A}">
                    <a16:rowId xmlns:a16="http://schemas.microsoft.com/office/drawing/2014/main" xmlns="" val="1566018564"/>
                  </a:ext>
                </a:extLst>
              </a:tr>
              <a:tr h="360040">
                <a:tc>
                  <a:txBody>
                    <a:bodyPr/>
                    <a:lstStyle/>
                    <a:p>
                      <a:pPr algn="l" fontAlgn="b"/>
                      <a:r>
                        <a:rPr lang="en-CA" sz="2800" b="0" i="0" u="none" strike="noStrike">
                          <a:solidFill>
                            <a:srgbClr val="000000"/>
                          </a:solidFill>
                          <a:effectLst/>
                          <a:latin typeface="Calibri" panose="020F0502020204030204" pitchFamily="34" charset="0"/>
                        </a:rPr>
                        <a:t>Recreation </a:t>
                      </a:r>
                    </a:p>
                  </a:txBody>
                  <a:tcPr marL="9525" marR="9525" marT="9525" marB="0" anchor="b">
                    <a:lnL>
                      <a:noFill/>
                    </a:lnL>
                    <a:lnR>
                      <a:noFill/>
                    </a:lnR>
                    <a:lnT>
                      <a:noFill/>
                    </a:lnT>
                    <a:lnB>
                      <a:noFill/>
                    </a:lnB>
                  </a:tcPr>
                </a:tc>
                <a:tc>
                  <a:txBody>
                    <a:bodyPr/>
                    <a:lstStyle/>
                    <a:p>
                      <a:pPr algn="ctr" fontAlgn="b"/>
                      <a:r>
                        <a:rPr lang="en-CA" sz="2800" b="0" i="0" u="none" strike="noStrike" dirty="0" smtClean="0">
                          <a:solidFill>
                            <a:srgbClr val="000000"/>
                          </a:solidFill>
                          <a:effectLst/>
                          <a:latin typeface="Calibri" panose="020F0502020204030204" pitchFamily="34" charset="0"/>
                        </a:rPr>
                        <a:t>  $</a:t>
                      </a:r>
                      <a:r>
                        <a:rPr lang="en-CA" sz="2800" b="0" i="0" u="none" strike="noStrike" dirty="0">
                          <a:solidFill>
                            <a:srgbClr val="000000"/>
                          </a:solidFill>
                          <a:effectLst/>
                          <a:latin typeface="Calibri" panose="020F0502020204030204" pitchFamily="34" charset="0"/>
                        </a:rPr>
                        <a:t>0.20</a:t>
                      </a:r>
                    </a:p>
                  </a:txBody>
                  <a:tcPr marL="9525" marR="9525" marT="9525" marB="0" anchor="b">
                    <a:lnL>
                      <a:noFill/>
                    </a:lnL>
                    <a:lnR>
                      <a:noFill/>
                    </a:lnR>
                    <a:lnT>
                      <a:noFill/>
                    </a:lnT>
                    <a:lnB>
                      <a:noFill/>
                    </a:lnB>
                  </a:tcPr>
                </a:tc>
                <a:tc>
                  <a:txBody>
                    <a:bodyPr/>
                    <a:lstStyle/>
                    <a:p>
                      <a:pPr algn="ctr" fontAlgn="b"/>
                      <a:r>
                        <a:rPr lang="en-CA" sz="28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extLst>
                  <a:ext uri="{0D108BD9-81ED-4DB2-BD59-A6C34878D82A}">
                    <a16:rowId xmlns:a16="http://schemas.microsoft.com/office/drawing/2014/main" xmlns="" val="2019767546"/>
                  </a:ext>
                </a:extLst>
              </a:tr>
            </a:tbl>
          </a:graphicData>
        </a:graphic>
      </p:graphicFrame>
    </p:spTree>
    <p:extLst>
      <p:ext uri="{BB962C8B-B14F-4D97-AF65-F5344CB8AC3E}">
        <p14:creationId xmlns:p14="http://schemas.microsoft.com/office/powerpoint/2010/main" val="1655591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26842"/>
            <a:ext cx="8229600" cy="4525963"/>
          </a:xfrm>
        </p:spPr>
        <p:txBody>
          <a:bodyPr>
            <a:normAutofit/>
          </a:bodyPr>
          <a:lstStyle/>
          <a:p>
            <a:r>
              <a:rPr lang="en-US" dirty="0" smtClean="0"/>
              <a:t>Net Capital Investment of $6.5 Million includes:</a:t>
            </a:r>
          </a:p>
          <a:p>
            <a:pPr marL="452628" lvl="1" indent="-342900">
              <a:spcBef>
                <a:spcPts val="400"/>
              </a:spcBef>
              <a:buSzPct val="68000"/>
              <a:buFont typeface="Courier New" panose="02070309020205020404" pitchFamily="49" charset="0"/>
              <a:buChar char="o"/>
            </a:pPr>
            <a:endParaRPr lang="en-US" dirty="0"/>
          </a:p>
          <a:p>
            <a:pPr marL="452628" lvl="1" indent="-342900">
              <a:spcBef>
                <a:spcPts val="400"/>
              </a:spcBef>
              <a:buSzPct val="68000"/>
              <a:buFont typeface="Courier New" panose="02070309020205020404" pitchFamily="49" charset="0"/>
              <a:buChar char="o"/>
            </a:pPr>
            <a:r>
              <a:rPr lang="en-US" dirty="0"/>
              <a:t>2 Miles of Baker Road </a:t>
            </a:r>
            <a:r>
              <a:rPr lang="en-US" dirty="0" smtClean="0"/>
              <a:t>(1.7M)           </a:t>
            </a:r>
            <a:endParaRPr lang="en-US" dirty="0"/>
          </a:p>
          <a:p>
            <a:pPr marL="452628" lvl="1" indent="-342900">
              <a:spcBef>
                <a:spcPts val="400"/>
              </a:spcBef>
              <a:buSzPct val="68000"/>
              <a:buFont typeface="Courier New" panose="02070309020205020404" pitchFamily="49" charset="0"/>
              <a:buChar char="o"/>
            </a:pPr>
            <a:endParaRPr lang="en-US" dirty="0"/>
          </a:p>
          <a:p>
            <a:pPr marL="452628" lvl="1" indent="-342900">
              <a:spcBef>
                <a:spcPts val="400"/>
              </a:spcBef>
              <a:buSzPct val="68000"/>
              <a:buFont typeface="Courier New" panose="02070309020205020404" pitchFamily="49" charset="0"/>
              <a:buChar char="o"/>
            </a:pPr>
            <a:r>
              <a:rPr lang="en-US" dirty="0"/>
              <a:t>1 Mile of Neuhorst Road </a:t>
            </a:r>
            <a:r>
              <a:rPr lang="en-US" dirty="0" smtClean="0"/>
              <a:t>(1.4M)</a:t>
            </a:r>
            <a:endParaRPr lang="en-US" dirty="0"/>
          </a:p>
          <a:p>
            <a:pPr lvl="1"/>
            <a:endParaRPr lang="en-US" dirty="0" smtClean="0"/>
          </a:p>
          <a:p>
            <a:pPr marL="452628" lvl="1" indent="-342900">
              <a:spcBef>
                <a:spcPts val="400"/>
              </a:spcBef>
              <a:buSzPct val="68000"/>
              <a:buFont typeface="Courier New" panose="02070309020205020404" pitchFamily="49" charset="0"/>
              <a:buChar char="o"/>
            </a:pPr>
            <a:r>
              <a:rPr lang="en-US" dirty="0" smtClean="0"/>
              <a:t>3 New Graders (935K)</a:t>
            </a:r>
            <a:endParaRPr lang="en-US" dirty="0"/>
          </a:p>
          <a:p>
            <a:endParaRPr lang="en-US" dirty="0" smtClean="0"/>
          </a:p>
          <a:p>
            <a:pPr marL="452628" lvl="1" indent="-342900">
              <a:spcBef>
                <a:spcPts val="400"/>
              </a:spcBef>
              <a:buSzPct val="68000"/>
              <a:buFont typeface="Courier New" panose="02070309020205020404" pitchFamily="49" charset="0"/>
              <a:buChar char="o"/>
            </a:pPr>
            <a:r>
              <a:rPr lang="en-US" dirty="0"/>
              <a:t>Phase 3 of Valley Road Project (850K)</a:t>
            </a:r>
          </a:p>
          <a:p>
            <a:endParaRPr lang="en-US" dirty="0"/>
          </a:p>
          <a:p>
            <a:endParaRPr lang="en-US" dirty="0" smtClean="0"/>
          </a:p>
          <a:p>
            <a:pPr lvl="1"/>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2018 Budget Highlights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405" y="139882"/>
            <a:ext cx="2555584" cy="1005710"/>
          </a:xfrm>
          <a:prstGeom prst="rect">
            <a:avLst/>
          </a:prstGeom>
        </p:spPr>
      </p:pic>
    </p:spTree>
    <p:extLst>
      <p:ext uri="{BB962C8B-B14F-4D97-AF65-F5344CB8AC3E}">
        <p14:creationId xmlns:p14="http://schemas.microsoft.com/office/powerpoint/2010/main" val="2779388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484784"/>
            <a:ext cx="8003232" cy="4309939"/>
          </a:xfrm>
        </p:spPr>
        <p:txBody>
          <a:bodyPr>
            <a:normAutofit lnSpcReduction="10000"/>
          </a:bodyPr>
          <a:lstStyle/>
          <a:p>
            <a:r>
              <a:rPr lang="en-US" dirty="0" smtClean="0"/>
              <a:t>Assessment</a:t>
            </a:r>
          </a:p>
          <a:p>
            <a:endParaRPr lang="en-US" dirty="0"/>
          </a:p>
          <a:p>
            <a:r>
              <a:rPr lang="en-US" dirty="0"/>
              <a:t>Mill </a:t>
            </a:r>
            <a:r>
              <a:rPr lang="en-US" dirty="0" smtClean="0"/>
              <a:t>Rate</a:t>
            </a:r>
          </a:p>
          <a:p>
            <a:endParaRPr lang="en-US" dirty="0"/>
          </a:p>
          <a:p>
            <a:r>
              <a:rPr lang="en-US" dirty="0" smtClean="0"/>
              <a:t>Appeal</a:t>
            </a:r>
          </a:p>
          <a:p>
            <a:endParaRPr lang="en-US" dirty="0"/>
          </a:p>
          <a:p>
            <a:r>
              <a:rPr lang="en-US" dirty="0"/>
              <a:t>TIPPS Program</a:t>
            </a:r>
          </a:p>
          <a:p>
            <a:endParaRPr lang="en-US" dirty="0"/>
          </a:p>
          <a:p>
            <a:pPr marL="0" indent="0" algn="ctr">
              <a:buNone/>
            </a:pPr>
            <a:r>
              <a:rPr lang="en-US" b="1" dirty="0"/>
              <a:t>*Tax payments must be received </a:t>
            </a:r>
            <a:r>
              <a:rPr lang="en-US" b="1" dirty="0" smtClean="0"/>
              <a:t>by</a:t>
            </a:r>
          </a:p>
          <a:p>
            <a:pPr marL="0" indent="0" algn="ctr">
              <a:buNone/>
            </a:pPr>
            <a:r>
              <a:rPr lang="en-US" b="1" dirty="0" smtClean="0"/>
              <a:t>December 31</a:t>
            </a:r>
            <a:r>
              <a:rPr lang="en-US" b="1" dirty="0"/>
              <a:t>, </a:t>
            </a:r>
            <a:r>
              <a:rPr lang="en-US" b="1" dirty="0" smtClean="0"/>
              <a:t>2018*</a:t>
            </a:r>
            <a:endParaRPr lang="en-US" b="1"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Assessment &amp; Taxation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278344"/>
            <a:ext cx="2123536" cy="835684"/>
          </a:xfrm>
          <a:prstGeom prst="rect">
            <a:avLst/>
          </a:prstGeom>
        </p:spPr>
      </p:pic>
    </p:spTree>
    <p:extLst>
      <p:ext uri="{BB962C8B-B14F-4D97-AF65-F5344CB8AC3E}">
        <p14:creationId xmlns:p14="http://schemas.microsoft.com/office/powerpoint/2010/main" val="3377720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229600" cy="4042266"/>
          </a:xfrm>
        </p:spPr>
        <p:txBody>
          <a:bodyPr/>
          <a:lstStyle/>
          <a:p>
            <a:r>
              <a:rPr lang="en-US" dirty="0" smtClean="0"/>
              <a:t>Saskatchewan </a:t>
            </a:r>
            <a:r>
              <a:rPr lang="en-US" dirty="0"/>
              <a:t>Lotteries </a:t>
            </a:r>
            <a:r>
              <a:rPr lang="en-US" dirty="0" smtClean="0"/>
              <a:t>Funding</a:t>
            </a:r>
          </a:p>
          <a:p>
            <a:endParaRPr lang="en-US" dirty="0"/>
          </a:p>
          <a:p>
            <a:r>
              <a:rPr lang="en-US" dirty="0"/>
              <a:t>Community Facility </a:t>
            </a:r>
            <a:r>
              <a:rPr lang="en-US" dirty="0" smtClean="0"/>
              <a:t>Funding</a:t>
            </a:r>
          </a:p>
          <a:p>
            <a:endParaRPr lang="en-US" dirty="0" smtClean="0"/>
          </a:p>
          <a:p>
            <a:r>
              <a:rPr lang="en-US" dirty="0" smtClean="0"/>
              <a:t>Non-Profit Grant Program</a:t>
            </a:r>
          </a:p>
          <a:p>
            <a:endParaRPr lang="en-US" dirty="0"/>
          </a:p>
          <a:p>
            <a:r>
              <a:rPr lang="en-US" dirty="0"/>
              <a:t>SARM </a:t>
            </a:r>
            <a:r>
              <a:rPr lang="en-US" dirty="0" smtClean="0"/>
              <a:t>Scholarships</a:t>
            </a:r>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Community Funding</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116632"/>
            <a:ext cx="2411568" cy="949034"/>
          </a:xfrm>
          <a:prstGeom prst="rect">
            <a:avLst/>
          </a:prstGeom>
        </p:spPr>
      </p:pic>
    </p:spTree>
    <p:extLst>
      <p:ext uri="{BB962C8B-B14F-4D97-AF65-F5344CB8AC3E}">
        <p14:creationId xmlns:p14="http://schemas.microsoft.com/office/powerpoint/2010/main" val="3134717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Long Term Planning</a:t>
            </a:r>
            <a:endParaRPr lang="en-CA" dirty="0"/>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837644899"/>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291" y="95467"/>
            <a:ext cx="2432493" cy="957269"/>
          </a:xfrm>
          <a:prstGeom prst="rect">
            <a:avLst/>
          </a:prstGeom>
        </p:spPr>
      </p:pic>
    </p:spTree>
    <p:extLst>
      <p:ext uri="{BB962C8B-B14F-4D97-AF65-F5344CB8AC3E}">
        <p14:creationId xmlns:p14="http://schemas.microsoft.com/office/powerpoint/2010/main" val="3981955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14120"/>
            <a:ext cx="7772400" cy="1829761"/>
          </a:xfrm>
        </p:spPr>
        <p:txBody>
          <a:bodyPr>
            <a:normAutofit fontScale="90000"/>
          </a:bodyPr>
          <a:lstStyle/>
          <a:p>
            <a:pPr algn="ctr"/>
            <a:r>
              <a:rPr lang="en-US" dirty="0" smtClean="0"/>
              <a:t>Nomination</a:t>
            </a:r>
            <a:r>
              <a:rPr lang="en-US" dirty="0"/>
              <a:t/>
            </a:r>
            <a:br>
              <a:rPr lang="en-US" dirty="0"/>
            </a:br>
            <a:r>
              <a:rPr lang="en-US" dirty="0"/>
              <a:t>of </a:t>
            </a:r>
            <a:br>
              <a:rPr lang="en-US" dirty="0"/>
            </a:br>
            <a:r>
              <a:rPr lang="en-US" dirty="0"/>
              <a:t>  Meeting Chairman </a:t>
            </a:r>
            <a:br>
              <a:rPr lang="en-US" dirty="0"/>
            </a:br>
            <a:endParaRPr lang="en-US" dirty="0"/>
          </a:p>
        </p:txBody>
      </p:sp>
    </p:spTree>
    <p:extLst>
      <p:ext uri="{BB962C8B-B14F-4D97-AF65-F5344CB8AC3E}">
        <p14:creationId xmlns:p14="http://schemas.microsoft.com/office/powerpoint/2010/main" val="4092856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529" y="1025309"/>
            <a:ext cx="8229600" cy="4525963"/>
          </a:xfrm>
        </p:spPr>
        <p:txBody>
          <a:bodyPr/>
          <a:lstStyle/>
          <a:p>
            <a:endParaRPr lang="en-US" dirty="0"/>
          </a:p>
          <a:p>
            <a:r>
              <a:rPr lang="en-US" dirty="0" smtClean="0"/>
              <a:t>Strategically allocating </a:t>
            </a:r>
            <a:r>
              <a:rPr lang="en-US" dirty="0"/>
              <a:t>f</a:t>
            </a:r>
            <a:r>
              <a:rPr lang="en-US" dirty="0" smtClean="0"/>
              <a:t>unds for future projects</a:t>
            </a:r>
          </a:p>
          <a:p>
            <a:endParaRPr lang="en-US" dirty="0" smtClean="0"/>
          </a:p>
          <a:p>
            <a:r>
              <a:rPr lang="en-US" dirty="0" smtClean="0"/>
              <a:t>Continue growth of Reserve Funds  </a:t>
            </a:r>
          </a:p>
          <a:p>
            <a:pPr marL="109728" indent="0">
              <a:buNone/>
            </a:pPr>
            <a:r>
              <a:rPr lang="en-US" dirty="0" smtClean="0"/>
              <a:t>   </a:t>
            </a:r>
          </a:p>
          <a:p>
            <a:r>
              <a:rPr lang="en-US" dirty="0" smtClean="0"/>
              <a:t>Identify Alternative Revenue Sources to alleviate pressure on Property Tax Levy  </a:t>
            </a:r>
            <a:endParaRPr lang="en-US" dirty="0"/>
          </a:p>
          <a:p>
            <a:pPr marL="109728" indent="0">
              <a:buNone/>
            </a:pPr>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Long Term Planning Cont.</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95467"/>
            <a:ext cx="1907512" cy="750671"/>
          </a:xfrm>
          <a:prstGeom prst="rect">
            <a:avLst/>
          </a:prstGeom>
        </p:spPr>
      </p:pic>
    </p:spTree>
    <p:extLst>
      <p:ext uri="{BB962C8B-B14F-4D97-AF65-F5344CB8AC3E}">
        <p14:creationId xmlns:p14="http://schemas.microsoft.com/office/powerpoint/2010/main" val="2157553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Where to find Information</a:t>
            </a: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224" y="95467"/>
            <a:ext cx="1883560" cy="741245"/>
          </a:xfrm>
          <a:prstGeom prst="rect">
            <a:avLst/>
          </a:prstGeom>
        </p:spPr>
      </p:pic>
      <p:pic>
        <p:nvPicPr>
          <p:cNvPr id="9" name="Content Placeholder 8"/>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9552" y="1015883"/>
            <a:ext cx="8604448" cy="4933397"/>
          </a:xfrm>
          <a:prstGeom prst="rect">
            <a:avLst/>
          </a:prstGeom>
          <a:noFill/>
          <a:ln>
            <a:noFill/>
          </a:ln>
        </p:spPr>
      </p:pic>
    </p:spTree>
    <p:extLst>
      <p:ext uri="{BB962C8B-B14F-4D97-AF65-F5344CB8AC3E}">
        <p14:creationId xmlns:p14="http://schemas.microsoft.com/office/powerpoint/2010/main" val="919058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65760" lvl="1" indent="-256032">
              <a:spcBef>
                <a:spcPts val="400"/>
              </a:spcBef>
              <a:buSzPct val="68000"/>
              <a:buFont typeface="Wingdings 3"/>
              <a:buChar char=""/>
            </a:pPr>
            <a:r>
              <a:rPr lang="en-CA" dirty="0" smtClean="0"/>
              <a:t>Please visit at </a:t>
            </a:r>
            <a:r>
              <a:rPr lang="en-CA" dirty="0">
                <a:hlinkClick r:id="rId3"/>
              </a:rPr>
              <a:t>www.rmcormanpark.ca</a:t>
            </a:r>
            <a:r>
              <a:rPr lang="en-CA" dirty="0"/>
              <a:t> </a:t>
            </a:r>
          </a:p>
          <a:p>
            <a:endParaRPr lang="en-CA" dirty="0"/>
          </a:p>
        </p:txBody>
      </p:sp>
      <p:sp>
        <p:nvSpPr>
          <p:cNvPr id="3" name="Title 2"/>
          <p:cNvSpPr>
            <a:spLocks noGrp="1"/>
          </p:cNvSpPr>
          <p:nvPr>
            <p:ph type="title"/>
          </p:nvPr>
        </p:nvSpPr>
        <p:spPr>
          <a:xfrm>
            <a:off x="535577" y="274638"/>
            <a:ext cx="8229600" cy="1143000"/>
          </a:xfrm>
        </p:spPr>
        <p:txBody>
          <a:bodyPr/>
          <a:lstStyle/>
          <a:p>
            <a:r>
              <a:rPr lang="en-CA" dirty="0" smtClean="0"/>
              <a:t>Website Navigation</a:t>
            </a:r>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95467"/>
            <a:ext cx="1907512" cy="750671"/>
          </a:xfrm>
          <a:prstGeom prst="rect">
            <a:avLst/>
          </a:prstGeom>
        </p:spPr>
      </p:pic>
      <p:pic>
        <p:nvPicPr>
          <p:cNvPr id="5" name="Picture 4"/>
          <p:cNvPicPr/>
          <p:nvPr/>
        </p:nvPicPr>
        <p:blipFill rotWithShape="1">
          <a:blip r:embed="rId5"/>
          <a:srcRect l="52404" t="10415" r="4968" b="6000"/>
          <a:stretch/>
        </p:blipFill>
        <p:spPr bwMode="auto">
          <a:xfrm>
            <a:off x="899592" y="2132855"/>
            <a:ext cx="7416824" cy="3744417"/>
          </a:xfrm>
          <a:prstGeom prst="rect">
            <a:avLst/>
          </a:prstGeom>
          <a:ln>
            <a:noFill/>
          </a:ln>
          <a:extLst>
            <a:ext uri="{53640926-AAD7-44D8-BBD7-CCE9431645EC}">
              <a14:shadowObscured xmlns:a14="http://schemas.microsoft.com/office/drawing/2010/main"/>
            </a:ext>
          </a:extLst>
        </p:spPr>
      </p:pic>
      <p:sp>
        <p:nvSpPr>
          <p:cNvPr id="6" name="Oval 5"/>
          <p:cNvSpPr/>
          <p:nvPr/>
        </p:nvSpPr>
        <p:spPr>
          <a:xfrm>
            <a:off x="6732240" y="2132855"/>
            <a:ext cx="720080" cy="576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63159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Options:</a:t>
            </a:r>
          </a:p>
          <a:p>
            <a:endParaRPr lang="en-CA" dirty="0"/>
          </a:p>
          <a:p>
            <a:pPr marL="109728" indent="0">
              <a:buNone/>
            </a:pPr>
            <a:endParaRPr lang="en-CA" dirty="0" smtClean="0"/>
          </a:p>
        </p:txBody>
      </p:sp>
      <p:sp>
        <p:nvSpPr>
          <p:cNvPr id="3" name="Title 2"/>
          <p:cNvSpPr>
            <a:spLocks noGrp="1"/>
          </p:cNvSpPr>
          <p:nvPr>
            <p:ph type="title"/>
          </p:nvPr>
        </p:nvSpPr>
        <p:spPr/>
        <p:txBody>
          <a:bodyPr/>
          <a:lstStyle/>
          <a:p>
            <a:r>
              <a:rPr lang="en-CA" dirty="0" smtClean="0"/>
              <a:t>Sign Up &amp; Subscribe </a:t>
            </a: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476672"/>
            <a:ext cx="1810544" cy="792088"/>
          </a:xfrm>
          <a:prstGeom prst="rect">
            <a:avLst/>
          </a:prstGeom>
        </p:spPr>
      </p:pic>
      <p:pic>
        <p:nvPicPr>
          <p:cNvPr id="11" name="Picture 10"/>
          <p:cNvPicPr>
            <a:picLocks noChangeAspect="1"/>
          </p:cNvPicPr>
          <p:nvPr/>
        </p:nvPicPr>
        <p:blipFill>
          <a:blip r:embed="rId4"/>
          <a:stretch>
            <a:fillRect/>
          </a:stretch>
        </p:blipFill>
        <p:spPr>
          <a:xfrm>
            <a:off x="321975" y="1481328"/>
            <a:ext cx="8498497" cy="1155584"/>
          </a:xfrm>
          <a:prstGeom prst="rect">
            <a:avLst/>
          </a:prstGeom>
        </p:spPr>
      </p:pic>
      <p:pic>
        <p:nvPicPr>
          <p:cNvPr id="13" name="Picture 12"/>
          <p:cNvPicPr/>
          <p:nvPr/>
        </p:nvPicPr>
        <p:blipFill rotWithShape="1">
          <a:blip r:embed="rId5"/>
          <a:srcRect l="67729" t="35728" r="24114" b="36317"/>
          <a:stretch/>
        </p:blipFill>
        <p:spPr bwMode="auto">
          <a:xfrm>
            <a:off x="2915816" y="2700602"/>
            <a:ext cx="4968552" cy="3519257"/>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6"/>
          <a:stretch>
            <a:fillRect/>
          </a:stretch>
        </p:blipFill>
        <p:spPr>
          <a:xfrm>
            <a:off x="1313674" y="2849480"/>
            <a:ext cx="1170094" cy="723536"/>
          </a:xfrm>
          <a:prstGeom prst="rect">
            <a:avLst/>
          </a:prstGeom>
        </p:spPr>
      </p:pic>
    </p:spTree>
    <p:extLst>
      <p:ext uri="{BB962C8B-B14F-4D97-AF65-F5344CB8AC3E}">
        <p14:creationId xmlns:p14="http://schemas.microsoft.com/office/powerpoint/2010/main" val="17598576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Public Works Department</a:t>
            </a:r>
            <a:endParaRPr lang="en-US" dirty="0"/>
          </a:p>
        </p:txBody>
      </p:sp>
      <p:sp>
        <p:nvSpPr>
          <p:cNvPr id="3" name="Subtitle 2"/>
          <p:cNvSpPr>
            <a:spLocks noGrp="1"/>
          </p:cNvSpPr>
          <p:nvPr>
            <p:ph type="subTitle" idx="1"/>
          </p:nvPr>
        </p:nvSpPr>
        <p:spPr/>
        <p:txBody>
          <a:bodyPr/>
          <a:lstStyle/>
          <a:p>
            <a:r>
              <a:rPr lang="en-US" dirty="0" smtClean="0"/>
              <a:t>Craig Habermehl</a:t>
            </a:r>
          </a:p>
          <a:p>
            <a:r>
              <a:rPr lang="en-US" dirty="0" smtClean="0"/>
              <a:t>Director of Public Works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6631"/>
            <a:ext cx="4391088" cy="1728043"/>
          </a:xfrm>
          <a:prstGeom prst="rect">
            <a:avLst/>
          </a:prstGeom>
        </p:spPr>
      </p:pic>
    </p:spTree>
    <p:extLst>
      <p:ext uri="{BB962C8B-B14F-4D97-AF65-F5344CB8AC3E}">
        <p14:creationId xmlns:p14="http://schemas.microsoft.com/office/powerpoint/2010/main" val="33328329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a:bodyPr>
          <a:lstStyle/>
          <a:p>
            <a:endParaRPr lang="en-US" dirty="0"/>
          </a:p>
          <a:p>
            <a:endParaRPr lang="en-US" dirty="0" smtClean="0"/>
          </a:p>
          <a:p>
            <a:r>
              <a:rPr lang="en-US" dirty="0" smtClean="0"/>
              <a:t>1,030 Miles of Roadway</a:t>
            </a:r>
            <a:endParaRPr lang="en-US" dirty="0"/>
          </a:p>
          <a:p>
            <a:pPr marL="630936" lvl="2" indent="0">
              <a:buNone/>
            </a:pPr>
            <a:r>
              <a:rPr lang="en-US" dirty="0"/>
              <a:t>1</a:t>
            </a:r>
            <a:r>
              <a:rPr lang="en-US" dirty="0" smtClean="0"/>
              <a:t>38 miles of hard surface roads</a:t>
            </a:r>
          </a:p>
          <a:p>
            <a:pPr marL="630936" lvl="2" indent="0">
              <a:buNone/>
            </a:pPr>
            <a:r>
              <a:rPr lang="en-US" dirty="0" smtClean="0"/>
              <a:t>892 miles of gravel roads</a:t>
            </a:r>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Overview</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20666383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12 Grader zones following a 9 to 13 day rotation depending on weather</a:t>
            </a:r>
          </a:p>
          <a:p>
            <a:endParaRPr lang="en-US" dirty="0" smtClean="0"/>
          </a:p>
          <a:p>
            <a:r>
              <a:rPr lang="en-US" dirty="0" smtClean="0"/>
              <a:t>Crack Filling &amp; Sealing</a:t>
            </a:r>
          </a:p>
          <a:p>
            <a:pPr lvl="1"/>
            <a:r>
              <a:rPr lang="en-US" dirty="0"/>
              <a:t>Preventative maintenance on hard surface </a:t>
            </a:r>
            <a:r>
              <a:rPr lang="en-US" dirty="0" smtClean="0"/>
              <a:t>roads</a:t>
            </a:r>
          </a:p>
          <a:p>
            <a:pPr lvl="1"/>
            <a:endParaRPr lang="en-US" dirty="0"/>
          </a:p>
          <a:p>
            <a:r>
              <a:rPr lang="en-US" dirty="0" smtClean="0"/>
              <a:t>500 </a:t>
            </a:r>
            <a:r>
              <a:rPr lang="en-US" dirty="0" err="1" smtClean="0"/>
              <a:t>Tonnes</a:t>
            </a:r>
            <a:r>
              <a:rPr lang="en-US" dirty="0" smtClean="0"/>
              <a:t> of Asphalt Patching Completed</a:t>
            </a:r>
          </a:p>
          <a:p>
            <a:pPr lvl="1"/>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Road Maintenance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14735740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a:bodyPr>
          <a:lstStyle/>
          <a:p>
            <a:endParaRPr lang="en-US" dirty="0"/>
          </a:p>
          <a:p>
            <a:endParaRPr lang="en-US" dirty="0" smtClean="0"/>
          </a:p>
          <a:p>
            <a:r>
              <a:rPr lang="en-US" dirty="0" smtClean="0"/>
              <a:t>Three Year Rotation</a:t>
            </a:r>
          </a:p>
          <a:p>
            <a:pPr lvl="1"/>
            <a:r>
              <a:rPr lang="en-US" dirty="0" smtClean="0"/>
              <a:t>42,000 yd3 of </a:t>
            </a:r>
            <a:r>
              <a:rPr lang="en-US" dirty="0"/>
              <a:t>gravel applied </a:t>
            </a:r>
            <a:r>
              <a:rPr lang="en-US" dirty="0" smtClean="0"/>
              <a:t>in the 2018 </a:t>
            </a:r>
            <a:r>
              <a:rPr lang="en-US" dirty="0"/>
              <a:t>gravel program</a:t>
            </a:r>
          </a:p>
          <a:p>
            <a:pPr lvl="1"/>
            <a:r>
              <a:rPr lang="en-US" dirty="0" smtClean="0"/>
              <a:t>5,000 yd3 of </a:t>
            </a:r>
            <a:r>
              <a:rPr lang="en-US" dirty="0"/>
              <a:t>gravel applied to </a:t>
            </a:r>
            <a:r>
              <a:rPr lang="en-US" dirty="0" smtClean="0"/>
              <a:t>road construction and additional projects</a:t>
            </a:r>
          </a:p>
          <a:p>
            <a:pPr lvl="1"/>
            <a:endParaRPr lang="en-US" dirty="0" smtClean="0"/>
          </a:p>
          <a:p>
            <a:r>
              <a:rPr lang="en-US" dirty="0" smtClean="0"/>
              <a:t>375 Miles of Road Received Gravel in 2018</a:t>
            </a:r>
          </a:p>
          <a:p>
            <a:pPr lvl="1"/>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Gravel Program</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0913672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In House</a:t>
            </a:r>
          </a:p>
          <a:p>
            <a:pPr lvl="1"/>
            <a:r>
              <a:rPr lang="en-US" dirty="0" smtClean="0"/>
              <a:t>3.5 Miles of road constructed</a:t>
            </a:r>
          </a:p>
          <a:p>
            <a:pPr marL="630936" lvl="2" indent="0">
              <a:buNone/>
            </a:pPr>
            <a:endParaRPr lang="en-US" dirty="0" smtClean="0"/>
          </a:p>
          <a:p>
            <a:r>
              <a:rPr lang="en-US" dirty="0" smtClean="0"/>
              <a:t>Contracted</a:t>
            </a:r>
          </a:p>
          <a:p>
            <a:pPr lvl="1"/>
            <a:r>
              <a:rPr lang="en-US" dirty="0" smtClean="0"/>
              <a:t>4.7 Miles of road construction </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Gravel Road Construction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673170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In House</a:t>
            </a:r>
          </a:p>
          <a:p>
            <a:pPr lvl="1"/>
            <a:r>
              <a:rPr lang="en-US" dirty="0" smtClean="0"/>
              <a:t>9.4 Miles of roads seal coated</a:t>
            </a:r>
          </a:p>
          <a:p>
            <a:pPr lvl="1"/>
            <a:endParaRPr lang="en-US" dirty="0" smtClean="0"/>
          </a:p>
          <a:p>
            <a:r>
              <a:rPr lang="en-US" dirty="0" smtClean="0"/>
              <a:t>Contracted</a:t>
            </a:r>
          </a:p>
          <a:p>
            <a:pPr lvl="1"/>
            <a:r>
              <a:rPr lang="en-US" dirty="0" smtClean="0"/>
              <a:t>6.6 Miles of roads paved</a:t>
            </a:r>
          </a:p>
          <a:p>
            <a:pPr lvl="2"/>
            <a:r>
              <a:rPr lang="en-US" sz="1800" dirty="0" smtClean="0"/>
              <a:t>3.3 Miles on Valley Road</a:t>
            </a:r>
          </a:p>
          <a:p>
            <a:pPr lvl="2"/>
            <a:r>
              <a:rPr lang="en-US" sz="1800" dirty="0" smtClean="0"/>
              <a:t>1.0 Miles on </a:t>
            </a:r>
            <a:r>
              <a:rPr lang="en-US" sz="1800" dirty="0" err="1" smtClean="0"/>
              <a:t>Neuhorst</a:t>
            </a:r>
            <a:r>
              <a:rPr lang="en-US" sz="1800" dirty="0" smtClean="0"/>
              <a:t> Road</a:t>
            </a:r>
          </a:p>
          <a:p>
            <a:pPr lvl="2"/>
            <a:r>
              <a:rPr lang="en-US" sz="1800" dirty="0" smtClean="0"/>
              <a:t>2.0 Miles on Baker Road</a:t>
            </a:r>
          </a:p>
          <a:p>
            <a:pPr lvl="2"/>
            <a:r>
              <a:rPr lang="en-US" sz="1800" dirty="0" smtClean="0"/>
              <a:t>0.3 Miles on </a:t>
            </a:r>
            <a:r>
              <a:rPr lang="en-US" sz="1800" dirty="0" err="1" smtClean="0"/>
              <a:t>Melness</a:t>
            </a:r>
            <a:r>
              <a:rPr lang="en-US" sz="1800" dirty="0" smtClean="0"/>
              <a:t> Road</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Hard Surface Road Construction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63216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1772816"/>
            <a:ext cx="7772400" cy="1995000"/>
          </a:xfrm>
        </p:spPr>
        <p:txBody>
          <a:bodyPr>
            <a:normAutofit/>
          </a:bodyPr>
          <a:lstStyle/>
          <a:p>
            <a:pPr algn="ctr"/>
            <a:r>
              <a:rPr lang="en-US" dirty="0" smtClean="0"/>
              <a:t>Consideration of Agenda</a:t>
            </a:r>
            <a:r>
              <a:rPr lang="en-US" dirty="0"/>
              <a:t/>
            </a:r>
            <a:br>
              <a:rPr lang="en-US" dirty="0"/>
            </a:br>
            <a:endParaRPr lang="en-US" dirty="0"/>
          </a:p>
        </p:txBody>
      </p:sp>
    </p:spTree>
    <p:extLst>
      <p:ext uri="{BB962C8B-B14F-4D97-AF65-F5344CB8AC3E}">
        <p14:creationId xmlns:p14="http://schemas.microsoft.com/office/powerpoint/2010/main" val="2499043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95736" y="1481138"/>
            <a:ext cx="4824535" cy="4525962"/>
          </a:xfrm>
        </p:spPr>
      </p:pic>
      <p:sp>
        <p:nvSpPr>
          <p:cNvPr id="7" name="Title 6"/>
          <p:cNvSpPr>
            <a:spLocks noGrp="1"/>
          </p:cNvSpPr>
          <p:nvPr>
            <p:ph type="title"/>
          </p:nvPr>
        </p:nvSpPr>
        <p:spPr/>
        <p:txBody>
          <a:bodyPr/>
          <a:lstStyle/>
          <a:p>
            <a:pPr algn="ctr"/>
            <a:r>
              <a:rPr lang="en-US" dirty="0" smtClean="0"/>
              <a:t>Valley Road Project</a:t>
            </a:r>
            <a:endParaRPr lang="en-US" dirty="0"/>
          </a:p>
        </p:txBody>
      </p:sp>
    </p:spTree>
    <p:extLst>
      <p:ext uri="{BB962C8B-B14F-4D97-AF65-F5344CB8AC3E}">
        <p14:creationId xmlns:p14="http://schemas.microsoft.com/office/powerpoint/2010/main" val="6916683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67744" y="1556792"/>
            <a:ext cx="4828032" cy="4331455"/>
          </a:xfrm>
        </p:spPr>
      </p:pic>
      <p:sp>
        <p:nvSpPr>
          <p:cNvPr id="3" name="Title 2"/>
          <p:cNvSpPr>
            <a:spLocks noGrp="1"/>
          </p:cNvSpPr>
          <p:nvPr>
            <p:ph type="title"/>
          </p:nvPr>
        </p:nvSpPr>
        <p:spPr/>
        <p:txBody>
          <a:bodyPr>
            <a:normAutofit/>
          </a:bodyPr>
          <a:lstStyle/>
          <a:p>
            <a:pPr algn="ctr"/>
            <a:r>
              <a:rPr lang="en-US" dirty="0" err="1" smtClean="0"/>
              <a:t>Neuhorst</a:t>
            </a:r>
            <a:r>
              <a:rPr lang="en-US" dirty="0" smtClean="0"/>
              <a:t> Road Project</a:t>
            </a:r>
            <a:endParaRPr lang="en-US" dirty="0"/>
          </a:p>
        </p:txBody>
      </p:sp>
    </p:spTree>
    <p:extLst>
      <p:ext uri="{BB962C8B-B14F-4D97-AF65-F5344CB8AC3E}">
        <p14:creationId xmlns:p14="http://schemas.microsoft.com/office/powerpoint/2010/main" val="1515843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194559" y="1334364"/>
            <a:ext cx="4754880" cy="4921429"/>
          </a:xfrm>
        </p:spPr>
      </p:pic>
      <p:sp>
        <p:nvSpPr>
          <p:cNvPr id="3" name="Title 2"/>
          <p:cNvSpPr>
            <a:spLocks noGrp="1"/>
          </p:cNvSpPr>
          <p:nvPr>
            <p:ph type="title"/>
          </p:nvPr>
        </p:nvSpPr>
        <p:spPr/>
        <p:txBody>
          <a:bodyPr>
            <a:normAutofit/>
          </a:bodyPr>
          <a:lstStyle/>
          <a:p>
            <a:pPr algn="ctr"/>
            <a:r>
              <a:rPr lang="en-US" dirty="0" smtClean="0"/>
              <a:t>Baker Road Project</a:t>
            </a:r>
            <a:endParaRPr lang="en-US" dirty="0"/>
          </a:p>
        </p:txBody>
      </p:sp>
    </p:spTree>
    <p:extLst>
      <p:ext uri="{BB962C8B-B14F-4D97-AF65-F5344CB8AC3E}">
        <p14:creationId xmlns:p14="http://schemas.microsoft.com/office/powerpoint/2010/main" val="27243086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fontScale="92500" lnSpcReduction="10000"/>
          </a:bodyPr>
          <a:lstStyle/>
          <a:p>
            <a:endParaRPr lang="en-US" dirty="0"/>
          </a:p>
          <a:p>
            <a:endParaRPr lang="en-US" dirty="0" smtClean="0"/>
          </a:p>
          <a:p>
            <a:r>
              <a:rPr lang="en-US" dirty="0" smtClean="0"/>
              <a:t>5 Municipally </a:t>
            </a:r>
            <a:r>
              <a:rPr lang="en-US" dirty="0"/>
              <a:t>Operated Water Systems</a:t>
            </a:r>
          </a:p>
          <a:p>
            <a:pPr lvl="1"/>
            <a:r>
              <a:rPr lang="en-US" sz="1900" dirty="0"/>
              <a:t>Riverside</a:t>
            </a:r>
          </a:p>
          <a:p>
            <a:pPr lvl="1"/>
            <a:r>
              <a:rPr lang="en-US" sz="1900" dirty="0"/>
              <a:t>Casa Rio</a:t>
            </a:r>
          </a:p>
          <a:p>
            <a:pPr lvl="1"/>
            <a:r>
              <a:rPr lang="en-US" sz="1900" dirty="0" err="1"/>
              <a:t>Grasswood</a:t>
            </a:r>
            <a:endParaRPr lang="en-US" sz="1900" dirty="0"/>
          </a:p>
          <a:p>
            <a:pPr lvl="1"/>
            <a:r>
              <a:rPr lang="en-US" sz="1900" dirty="0"/>
              <a:t>Industrial Park</a:t>
            </a:r>
          </a:p>
          <a:p>
            <a:pPr lvl="1"/>
            <a:r>
              <a:rPr lang="en-US" sz="1900" dirty="0" err="1"/>
              <a:t>Battleford</a:t>
            </a:r>
            <a:r>
              <a:rPr lang="en-US" sz="1900" dirty="0"/>
              <a:t> </a:t>
            </a:r>
            <a:r>
              <a:rPr lang="en-US" sz="1900" dirty="0" smtClean="0"/>
              <a:t>Trail</a:t>
            </a:r>
          </a:p>
          <a:p>
            <a:r>
              <a:rPr lang="en-US" dirty="0" smtClean="0"/>
              <a:t>4 </a:t>
            </a:r>
            <a:r>
              <a:rPr lang="en-US" dirty="0"/>
              <a:t>Water Tank Fill Stations</a:t>
            </a:r>
          </a:p>
          <a:p>
            <a:pPr lvl="1"/>
            <a:r>
              <a:rPr lang="en-US" sz="1900" dirty="0"/>
              <a:t>Clarence Well</a:t>
            </a:r>
          </a:p>
          <a:p>
            <a:pPr lvl="1"/>
            <a:r>
              <a:rPr lang="en-US" sz="1900" dirty="0"/>
              <a:t>North Well</a:t>
            </a:r>
          </a:p>
          <a:p>
            <a:pPr lvl="1"/>
            <a:r>
              <a:rPr lang="en-US" sz="1900" dirty="0"/>
              <a:t>33</a:t>
            </a:r>
            <a:r>
              <a:rPr lang="en-US" sz="1900" baseline="30000" dirty="0"/>
              <a:t>rd</a:t>
            </a:r>
            <a:r>
              <a:rPr lang="en-US" sz="1900" dirty="0"/>
              <a:t> street</a:t>
            </a:r>
          </a:p>
          <a:p>
            <a:pPr lvl="1"/>
            <a:r>
              <a:rPr lang="en-US" sz="1900" dirty="0"/>
              <a:t>Pasture Road – Non Potable</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Water Systems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10967717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a:bodyPr>
          <a:lstStyle/>
          <a:p>
            <a:endParaRPr lang="en-US" dirty="0"/>
          </a:p>
          <a:p>
            <a:endParaRPr lang="en-US" dirty="0" smtClean="0"/>
          </a:p>
          <a:p>
            <a:r>
              <a:rPr lang="en-US" dirty="0"/>
              <a:t>5</a:t>
            </a:r>
            <a:r>
              <a:rPr lang="en-US" dirty="0" smtClean="0"/>
              <a:t> </a:t>
            </a:r>
            <a:r>
              <a:rPr lang="en-US" dirty="0" smtClean="0"/>
              <a:t>Recycling Stations</a:t>
            </a:r>
          </a:p>
          <a:p>
            <a:pPr lvl="1"/>
            <a:r>
              <a:rPr lang="en-US" dirty="0" smtClean="0"/>
              <a:t>Green Prairie Environmental</a:t>
            </a:r>
          </a:p>
          <a:p>
            <a:pPr lvl="1"/>
            <a:r>
              <a:rPr lang="en-US" dirty="0" smtClean="0"/>
              <a:t>Osler</a:t>
            </a:r>
          </a:p>
          <a:p>
            <a:pPr lvl="1"/>
            <a:r>
              <a:rPr lang="en-US" dirty="0" smtClean="0"/>
              <a:t>Langham </a:t>
            </a:r>
          </a:p>
          <a:p>
            <a:pPr lvl="1"/>
            <a:r>
              <a:rPr lang="en-US" dirty="0" smtClean="0"/>
              <a:t>33</a:t>
            </a:r>
            <a:r>
              <a:rPr lang="en-US" baseline="30000" dirty="0" smtClean="0"/>
              <a:t>rd</a:t>
            </a:r>
            <a:r>
              <a:rPr lang="en-US" dirty="0" smtClean="0"/>
              <a:t> St</a:t>
            </a:r>
          </a:p>
          <a:p>
            <a:pPr lvl="1"/>
            <a:r>
              <a:rPr lang="en-US" dirty="0" smtClean="0"/>
              <a:t>Asquith – Opened in July of 2018</a:t>
            </a:r>
          </a:p>
          <a:p>
            <a:pPr lvl="1"/>
            <a:endParaRPr lang="en-US" dirty="0" smtClean="0"/>
          </a:p>
          <a:p>
            <a:pPr marL="109728" indent="0">
              <a:buNone/>
            </a:pPr>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Recycling Program</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4060273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Full cut on a four year rotation</a:t>
            </a:r>
          </a:p>
          <a:p>
            <a:r>
              <a:rPr lang="en-US" dirty="0" smtClean="0"/>
              <a:t>Five mowers operating during mowing program</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Mowing Program</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16907820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3 Miles of Road Brushing Completed</a:t>
            </a:r>
          </a:p>
          <a:p>
            <a:r>
              <a:rPr lang="en-US" dirty="0" smtClean="0"/>
              <a:t>12 New Culverts Installed</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Other Services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1300172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Planning Department</a:t>
            </a:r>
            <a:endParaRPr lang="en-US" dirty="0"/>
          </a:p>
        </p:txBody>
      </p:sp>
      <p:sp>
        <p:nvSpPr>
          <p:cNvPr id="3" name="Subtitle 2"/>
          <p:cNvSpPr>
            <a:spLocks noGrp="1"/>
          </p:cNvSpPr>
          <p:nvPr>
            <p:ph type="subTitle" idx="1"/>
          </p:nvPr>
        </p:nvSpPr>
        <p:spPr/>
        <p:txBody>
          <a:bodyPr/>
          <a:lstStyle/>
          <a:p>
            <a:r>
              <a:rPr lang="en-US" dirty="0" smtClean="0"/>
              <a:t>Rebecca Row</a:t>
            </a:r>
          </a:p>
          <a:p>
            <a:r>
              <a:rPr lang="en-US" dirty="0" smtClean="0"/>
              <a:t>Director of Planning &amp; Development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20971263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5726088"/>
            <a:ext cx="9108504" cy="1150640"/>
          </a:xfrm>
        </p:spPr>
        <p:txBody>
          <a:bodyPr>
            <a:normAutofit/>
          </a:bodyPr>
          <a:lstStyle/>
          <a:p>
            <a:pPr marL="137160" indent="0" algn="just">
              <a:buNone/>
            </a:pPr>
            <a:r>
              <a:rPr lang="en-CA" sz="2000" dirty="0" smtClean="0">
                <a:solidFill>
                  <a:prstClr val="black"/>
                </a:solidFill>
              </a:rPr>
              <a:t>(Left to Right) </a:t>
            </a:r>
            <a:r>
              <a:rPr lang="en-CA" sz="2000" dirty="0">
                <a:solidFill>
                  <a:prstClr val="black"/>
                </a:solidFill>
              </a:rPr>
              <a:t>Rebecca Row – Director of </a:t>
            </a:r>
            <a:r>
              <a:rPr lang="en-CA" sz="2000" dirty="0" smtClean="0">
                <a:solidFill>
                  <a:prstClr val="black"/>
                </a:solidFill>
              </a:rPr>
              <a:t>Planning, Tanner Tetreault – </a:t>
            </a:r>
            <a:r>
              <a:rPr lang="en-CA" sz="2000" dirty="0">
                <a:solidFill>
                  <a:prstClr val="black"/>
                </a:solidFill>
              </a:rPr>
              <a:t>Planner </a:t>
            </a:r>
            <a:r>
              <a:rPr lang="en-CA" sz="2000" dirty="0" smtClean="0">
                <a:solidFill>
                  <a:prstClr val="black"/>
                </a:solidFill>
              </a:rPr>
              <a:t>2, </a:t>
            </a:r>
            <a:r>
              <a:rPr lang="en-CA" sz="2000" dirty="0">
                <a:solidFill>
                  <a:prstClr val="black"/>
                </a:solidFill>
              </a:rPr>
              <a:t>Vicky Reaney – Senior Planner, Cory Boudreau – Planner </a:t>
            </a:r>
            <a:r>
              <a:rPr lang="en-CA" sz="2000" dirty="0" smtClean="0">
                <a:solidFill>
                  <a:prstClr val="black"/>
                </a:solidFill>
              </a:rPr>
              <a:t>1, Vanessa Wellsch – </a:t>
            </a:r>
            <a:r>
              <a:rPr lang="en-CA" sz="2000" dirty="0">
                <a:solidFill>
                  <a:prstClr val="black"/>
                </a:solidFill>
              </a:rPr>
              <a:t>Planning Technician, </a:t>
            </a:r>
            <a:r>
              <a:rPr lang="en-CA" sz="2000" dirty="0" smtClean="0">
                <a:solidFill>
                  <a:prstClr val="black"/>
                </a:solidFill>
              </a:rPr>
              <a:t>James McKnight – Planner 2</a:t>
            </a:r>
            <a:endParaRPr lang="en-CA" sz="2000" dirty="0">
              <a:solidFill>
                <a:prstClr val="black"/>
              </a:solidFill>
            </a:endParaRPr>
          </a:p>
        </p:txBody>
      </p:sp>
      <p:sp>
        <p:nvSpPr>
          <p:cNvPr id="2" name="Title 1"/>
          <p:cNvSpPr>
            <a:spLocks noGrp="1"/>
          </p:cNvSpPr>
          <p:nvPr>
            <p:ph type="title"/>
          </p:nvPr>
        </p:nvSpPr>
        <p:spPr>
          <a:xfrm>
            <a:off x="439452" y="0"/>
            <a:ext cx="8229600" cy="836712"/>
          </a:xfrm>
        </p:spPr>
        <p:txBody>
          <a:bodyPr/>
          <a:lstStyle/>
          <a:p>
            <a:r>
              <a:rPr lang="en-US" dirty="0" smtClean="0"/>
              <a:t>R.M. Planning Team</a:t>
            </a:r>
            <a:endParaRPr lang="en-US" dirty="0"/>
          </a:p>
        </p:txBody>
      </p:sp>
      <p:pic>
        <p:nvPicPr>
          <p:cNvPr id="8" name="Picture 3" descr="7851729e-0e46-483f-af26-33816d18d8a0@CANPRD0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5532" r="14840"/>
          <a:stretch/>
        </p:blipFill>
        <p:spPr bwMode="auto">
          <a:xfrm>
            <a:off x="782960" y="779368"/>
            <a:ext cx="7542584" cy="494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4421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1592" y="5388875"/>
            <a:ext cx="3672408" cy="1445218"/>
          </a:xfrm>
          <a:prstGeom prst="rect">
            <a:avLst/>
          </a:prstGeom>
        </p:spPr>
      </p:pic>
      <p:sp>
        <p:nvSpPr>
          <p:cNvPr id="6" name="Content Placeholder 5"/>
          <p:cNvSpPr>
            <a:spLocks noGrp="1"/>
          </p:cNvSpPr>
          <p:nvPr>
            <p:ph idx="1"/>
          </p:nvPr>
        </p:nvSpPr>
        <p:spPr>
          <a:xfrm>
            <a:off x="457200" y="1219200"/>
            <a:ext cx="8229600" cy="5018112"/>
          </a:xfrm>
        </p:spPr>
        <p:txBody>
          <a:bodyPr>
            <a:normAutofit lnSpcReduction="10000"/>
          </a:bodyPr>
          <a:lstStyle/>
          <a:p>
            <a:r>
              <a:rPr lang="en-US" dirty="0" smtClean="0"/>
              <a:t>Zoning Compliance Certificates</a:t>
            </a:r>
          </a:p>
          <a:p>
            <a:endParaRPr lang="en-US" dirty="0" smtClean="0"/>
          </a:p>
          <a:p>
            <a:r>
              <a:rPr lang="en-US" dirty="0" smtClean="0"/>
              <a:t>Development and Building Permits</a:t>
            </a:r>
          </a:p>
          <a:p>
            <a:endParaRPr lang="en-US" dirty="0" smtClean="0"/>
          </a:p>
          <a:p>
            <a:r>
              <a:rPr lang="en-US" dirty="0" smtClean="0"/>
              <a:t>Basic Development </a:t>
            </a:r>
            <a:r>
              <a:rPr lang="en-US" dirty="0"/>
              <a:t>Reviews </a:t>
            </a:r>
            <a:r>
              <a:rPr lang="en-US" dirty="0" smtClean="0"/>
              <a:t>(BDR</a:t>
            </a:r>
            <a:r>
              <a:rPr lang="en-US" dirty="0"/>
              <a:t>)</a:t>
            </a:r>
          </a:p>
          <a:p>
            <a:pPr lvl="1"/>
            <a:r>
              <a:rPr lang="en-US" dirty="0" smtClean="0"/>
              <a:t>Minor Subdivision and/or Rezoning Applications</a:t>
            </a:r>
            <a:endParaRPr lang="en-US" dirty="0"/>
          </a:p>
          <a:p>
            <a:endParaRPr lang="en-US" dirty="0" smtClean="0"/>
          </a:p>
          <a:p>
            <a:r>
              <a:rPr lang="en-US" dirty="0" smtClean="0"/>
              <a:t>Comprehensive Development Reviews (CDR)</a:t>
            </a:r>
          </a:p>
          <a:p>
            <a:pPr lvl="1"/>
            <a:r>
              <a:rPr lang="en-US" dirty="0" smtClean="0"/>
              <a:t>Major Subdivision and/or Rezoning Applications</a:t>
            </a:r>
          </a:p>
          <a:p>
            <a:endParaRPr lang="en-US" dirty="0" smtClean="0"/>
          </a:p>
          <a:p>
            <a:r>
              <a:rPr lang="en-US" dirty="0" smtClean="0"/>
              <a:t>Bylaw Amendments</a:t>
            </a:r>
          </a:p>
          <a:p>
            <a:pPr lvl="1"/>
            <a:r>
              <a:rPr lang="en-US" dirty="0" smtClean="0"/>
              <a:t>Map and/or Text</a:t>
            </a:r>
            <a:endParaRPr lang="en-US" dirty="0"/>
          </a:p>
        </p:txBody>
      </p:sp>
      <p:sp>
        <p:nvSpPr>
          <p:cNvPr id="2" name="Title 1"/>
          <p:cNvSpPr>
            <a:spLocks noGrp="1"/>
          </p:cNvSpPr>
          <p:nvPr>
            <p:ph type="title"/>
          </p:nvPr>
        </p:nvSpPr>
        <p:spPr/>
        <p:txBody>
          <a:bodyPr>
            <a:normAutofit/>
          </a:bodyPr>
          <a:lstStyle/>
          <a:p>
            <a:r>
              <a:rPr lang="en-US" dirty="0" smtClean="0"/>
              <a:t>R.M. Planning Overview</a:t>
            </a:r>
            <a:endParaRPr lang="en-US" dirty="0"/>
          </a:p>
        </p:txBody>
      </p:sp>
    </p:spTree>
    <p:extLst>
      <p:ext uri="{BB962C8B-B14F-4D97-AF65-F5344CB8AC3E}">
        <p14:creationId xmlns:p14="http://schemas.microsoft.com/office/powerpoint/2010/main" val="3656899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1772816"/>
            <a:ext cx="7772400" cy="1995000"/>
          </a:xfrm>
        </p:spPr>
        <p:txBody>
          <a:bodyPr>
            <a:normAutofit fontScale="90000"/>
          </a:bodyPr>
          <a:lstStyle/>
          <a:p>
            <a:pPr algn="ctr"/>
            <a:r>
              <a:rPr lang="en-US" dirty="0" smtClean="0"/>
              <a:t>2017 Annual General Meeting </a:t>
            </a:r>
            <a:br>
              <a:rPr lang="en-US" dirty="0" smtClean="0"/>
            </a:br>
            <a:r>
              <a:rPr lang="en-US" dirty="0" smtClean="0"/>
              <a:t>Record of Proceedings</a:t>
            </a:r>
            <a:r>
              <a:rPr lang="en-US" dirty="0"/>
              <a:t/>
            </a:r>
            <a:br>
              <a:rPr lang="en-US" dirty="0"/>
            </a:br>
            <a:endParaRPr lang="en-US" dirty="0"/>
          </a:p>
        </p:txBody>
      </p:sp>
    </p:spTree>
    <p:extLst>
      <p:ext uri="{BB962C8B-B14F-4D97-AF65-F5344CB8AC3E}">
        <p14:creationId xmlns:p14="http://schemas.microsoft.com/office/powerpoint/2010/main" val="2460380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dirty="0"/>
              <a:t>Recent </a:t>
            </a:r>
            <a:r>
              <a:rPr lang="en-US" dirty="0" smtClean="0"/>
              <a:t>Statistics - Subdivisions</a:t>
            </a:r>
            <a:endParaRPr lang="en-US" dirty="0"/>
          </a:p>
        </p:txBody>
      </p:sp>
      <p:graphicFrame>
        <p:nvGraphicFramePr>
          <p:cNvPr id="13" name="Chart 12"/>
          <p:cNvGraphicFramePr/>
          <p:nvPr>
            <p:extLst>
              <p:ext uri="{D42A27DB-BD31-4B8C-83A1-F6EECF244321}">
                <p14:modId xmlns:p14="http://schemas.microsoft.com/office/powerpoint/2010/main" val="947187564"/>
              </p:ext>
            </p:extLst>
          </p:nvPr>
        </p:nvGraphicFramePr>
        <p:xfrm>
          <a:off x="477888" y="980728"/>
          <a:ext cx="8558608" cy="5616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72806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16632"/>
            <a:ext cx="9361040" cy="1143000"/>
          </a:xfrm>
        </p:spPr>
        <p:txBody>
          <a:bodyPr>
            <a:normAutofit fontScale="90000"/>
          </a:bodyPr>
          <a:lstStyle/>
          <a:p>
            <a:r>
              <a:rPr lang="en-US" dirty="0"/>
              <a:t>Recent </a:t>
            </a:r>
            <a:r>
              <a:rPr lang="en-US" dirty="0" smtClean="0"/>
              <a:t>Statistics – Development Permits</a:t>
            </a:r>
            <a:endParaRPr lang="en-US" dirty="0"/>
          </a:p>
        </p:txBody>
      </p:sp>
      <p:graphicFrame>
        <p:nvGraphicFramePr>
          <p:cNvPr id="13" name="Chart 12"/>
          <p:cNvGraphicFramePr/>
          <p:nvPr>
            <p:extLst>
              <p:ext uri="{D42A27DB-BD31-4B8C-83A1-F6EECF244321}">
                <p14:modId xmlns:p14="http://schemas.microsoft.com/office/powerpoint/2010/main" val="2358555064"/>
              </p:ext>
            </p:extLst>
          </p:nvPr>
        </p:nvGraphicFramePr>
        <p:xfrm>
          <a:off x="477888" y="980728"/>
          <a:ext cx="8558608" cy="5616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0706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fontScale="90000"/>
          </a:bodyPr>
          <a:lstStyle/>
          <a:p>
            <a:r>
              <a:rPr lang="en-US" dirty="0"/>
              <a:t>Recent </a:t>
            </a:r>
            <a:r>
              <a:rPr lang="en-US" dirty="0" smtClean="0"/>
              <a:t>Statistics – Building Permits</a:t>
            </a:r>
            <a:endParaRPr lang="en-US" dirty="0"/>
          </a:p>
        </p:txBody>
      </p:sp>
      <p:graphicFrame>
        <p:nvGraphicFramePr>
          <p:cNvPr id="13" name="Chart 12"/>
          <p:cNvGraphicFramePr/>
          <p:nvPr>
            <p:extLst>
              <p:ext uri="{D42A27DB-BD31-4B8C-83A1-F6EECF244321}">
                <p14:modId xmlns:p14="http://schemas.microsoft.com/office/powerpoint/2010/main" val="2300473010"/>
              </p:ext>
            </p:extLst>
          </p:nvPr>
        </p:nvGraphicFramePr>
        <p:xfrm>
          <a:off x="477888" y="980728"/>
          <a:ext cx="8558608"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5"/>
          <p:cNvSpPr>
            <a:spLocks noGrp="1"/>
          </p:cNvSpPr>
          <p:nvPr>
            <p:ph idx="1"/>
          </p:nvPr>
        </p:nvSpPr>
        <p:spPr>
          <a:xfrm>
            <a:off x="6407200" y="4005064"/>
            <a:ext cx="2664296" cy="2492896"/>
          </a:xfrm>
          <a:solidFill>
            <a:schemeClr val="bg1"/>
          </a:solidFill>
        </p:spPr>
        <p:txBody>
          <a:bodyPr numCol="1">
            <a:normAutofit/>
          </a:bodyPr>
          <a:lstStyle/>
          <a:p>
            <a:r>
              <a:rPr lang="en-CA" sz="2000" b="1" dirty="0" smtClean="0"/>
              <a:t>2017 Value </a:t>
            </a:r>
            <a:r>
              <a:rPr lang="en-CA" sz="2000" b="1" dirty="0"/>
              <a:t>of C</a:t>
            </a:r>
            <a:r>
              <a:rPr lang="en-CA" sz="2000" b="1" dirty="0" smtClean="0"/>
              <a:t>onstruction: </a:t>
            </a:r>
            <a:r>
              <a:rPr lang="en-CA" sz="2000" b="1" dirty="0" smtClean="0">
                <a:solidFill>
                  <a:srgbClr val="FF0000"/>
                </a:solidFill>
              </a:rPr>
              <a:t>$87,018,773</a:t>
            </a:r>
            <a:endParaRPr lang="en-CA" sz="2000" b="1" dirty="0">
              <a:solidFill>
                <a:srgbClr val="FF0000"/>
              </a:solidFill>
            </a:endParaRPr>
          </a:p>
          <a:p>
            <a:endParaRPr lang="en-CA" sz="2000" dirty="0" smtClean="0"/>
          </a:p>
          <a:p>
            <a:r>
              <a:rPr lang="en-CA" sz="2000" b="1" dirty="0" smtClean="0"/>
              <a:t>2017 Generated Permit </a:t>
            </a:r>
            <a:r>
              <a:rPr lang="en-CA" sz="2000" b="1" dirty="0"/>
              <a:t>F</a:t>
            </a:r>
            <a:r>
              <a:rPr lang="en-CA" sz="2000" b="1" dirty="0" smtClean="0"/>
              <a:t>ees: </a:t>
            </a:r>
            <a:r>
              <a:rPr lang="en-CA" sz="2000" b="1" dirty="0" smtClean="0">
                <a:solidFill>
                  <a:srgbClr val="FF0000"/>
                </a:solidFill>
              </a:rPr>
              <a:t>$431,124</a:t>
            </a:r>
            <a:endParaRPr lang="en-CA" sz="2000" b="1" dirty="0">
              <a:solidFill>
                <a:srgbClr val="FF0000"/>
              </a:solidFill>
            </a:endParaRPr>
          </a:p>
        </p:txBody>
      </p:sp>
      <p:sp>
        <p:nvSpPr>
          <p:cNvPr id="5" name="Content Placeholder 5"/>
          <p:cNvSpPr txBox="1">
            <a:spLocks/>
          </p:cNvSpPr>
          <p:nvPr/>
        </p:nvSpPr>
        <p:spPr>
          <a:xfrm>
            <a:off x="3756500" y="4005064"/>
            <a:ext cx="2759715" cy="2492896"/>
          </a:xfrm>
          <a:prstGeom prst="rect">
            <a:avLst/>
          </a:prstGeom>
          <a:solidFill>
            <a:schemeClr val="bg1"/>
          </a:solidFill>
        </p:spPr>
        <p:txBody>
          <a:bodyPr vert="horz" numCol="1">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CA" sz="2000" b="1" dirty="0" smtClean="0"/>
              <a:t>2018 YTD Value of Construction: </a:t>
            </a:r>
            <a:r>
              <a:rPr lang="en-CA" sz="2000" b="1" dirty="0" smtClean="0">
                <a:solidFill>
                  <a:srgbClr val="FF0000"/>
                </a:solidFill>
              </a:rPr>
              <a:t>$85,031,290</a:t>
            </a:r>
          </a:p>
          <a:p>
            <a:endParaRPr lang="en-CA" sz="2000" b="1" dirty="0" smtClean="0"/>
          </a:p>
          <a:p>
            <a:r>
              <a:rPr lang="en-CA" sz="2000" b="1" dirty="0" smtClean="0"/>
              <a:t>2018 YTD Generated Permit Fees: </a:t>
            </a:r>
            <a:r>
              <a:rPr lang="en-CA" sz="2000" b="1" dirty="0" smtClean="0">
                <a:solidFill>
                  <a:srgbClr val="FF0000"/>
                </a:solidFill>
              </a:rPr>
              <a:t>$370,253</a:t>
            </a:r>
            <a:endParaRPr lang="en-CA" sz="2000" b="1" dirty="0">
              <a:solidFill>
                <a:srgbClr val="FF0000"/>
              </a:solidFill>
            </a:endParaRPr>
          </a:p>
        </p:txBody>
      </p:sp>
      <p:grpSp>
        <p:nvGrpSpPr>
          <p:cNvPr id="12" name="Group 11"/>
          <p:cNvGrpSpPr/>
          <p:nvPr/>
        </p:nvGrpSpPr>
        <p:grpSpPr>
          <a:xfrm>
            <a:off x="6012160" y="4797152"/>
            <a:ext cx="648072" cy="1296144"/>
            <a:chOff x="6012160" y="4797152"/>
            <a:chExt cx="648072" cy="1296144"/>
          </a:xfrm>
        </p:grpSpPr>
        <p:cxnSp>
          <p:nvCxnSpPr>
            <p:cNvPr id="6" name="Straight Arrow Connector 5"/>
            <p:cNvCxnSpPr/>
            <p:nvPr/>
          </p:nvCxnSpPr>
          <p:spPr>
            <a:xfrm flipH="1">
              <a:off x="6012160" y="4797152"/>
              <a:ext cx="64807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229538" y="6093296"/>
              <a:ext cx="43069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99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7504" y="980728"/>
            <a:ext cx="9036496" cy="5401816"/>
          </a:xfrm>
        </p:spPr>
        <p:txBody>
          <a:bodyPr>
            <a:normAutofit lnSpcReduction="10000"/>
          </a:bodyPr>
          <a:lstStyle/>
          <a:p>
            <a:pPr lvl="1"/>
            <a:r>
              <a:rPr lang="en-CA" sz="1800" dirty="0" smtClean="0">
                <a:solidFill>
                  <a:prstClr val="black"/>
                </a:solidFill>
              </a:rPr>
              <a:t>Aggregate Resource Extraction Operation </a:t>
            </a:r>
            <a:r>
              <a:rPr lang="en-CA" sz="1800" dirty="0">
                <a:solidFill>
                  <a:prstClr val="black"/>
                </a:solidFill>
              </a:rPr>
              <a:t>(i.e. gravel pits</a:t>
            </a:r>
            <a:r>
              <a:rPr lang="en-CA" sz="1800" dirty="0" smtClean="0">
                <a:solidFill>
                  <a:prstClr val="black"/>
                </a:solidFill>
              </a:rPr>
              <a:t>) Time Limits</a:t>
            </a:r>
          </a:p>
          <a:p>
            <a:pPr lvl="2"/>
            <a:r>
              <a:rPr lang="en-CA" sz="1600" dirty="0" smtClean="0">
                <a:solidFill>
                  <a:prstClr val="black"/>
                </a:solidFill>
              </a:rPr>
              <a:t>Changed max. approval time from 2 years to 4 years </a:t>
            </a:r>
          </a:p>
          <a:p>
            <a:pPr lvl="1"/>
            <a:endParaRPr lang="en-CA" sz="2000" dirty="0" smtClean="0">
              <a:solidFill>
                <a:prstClr val="black"/>
              </a:solidFill>
            </a:endParaRPr>
          </a:p>
          <a:p>
            <a:pPr lvl="1"/>
            <a:r>
              <a:rPr lang="en-CA" sz="2000" dirty="0" smtClean="0">
                <a:solidFill>
                  <a:prstClr val="black"/>
                </a:solidFill>
              </a:rPr>
              <a:t>Work Camps &amp; Other Temporary Uses</a:t>
            </a:r>
          </a:p>
          <a:p>
            <a:pPr lvl="2"/>
            <a:r>
              <a:rPr lang="en-CA" sz="1600" dirty="0">
                <a:solidFill>
                  <a:prstClr val="black"/>
                </a:solidFill>
              </a:rPr>
              <a:t>Provided for temporary </a:t>
            </a:r>
            <a:r>
              <a:rPr lang="en-CA" sz="1600" dirty="0" smtClean="0">
                <a:solidFill>
                  <a:prstClr val="black"/>
                </a:solidFill>
              </a:rPr>
              <a:t>uses, like a construction work camp, </a:t>
            </a:r>
            <a:r>
              <a:rPr lang="en-CA" sz="1600" dirty="0">
                <a:solidFill>
                  <a:prstClr val="black"/>
                </a:solidFill>
              </a:rPr>
              <a:t>to be </a:t>
            </a:r>
            <a:r>
              <a:rPr lang="en-CA" sz="1600" dirty="0" smtClean="0">
                <a:solidFill>
                  <a:prstClr val="black"/>
                </a:solidFill>
              </a:rPr>
              <a:t>established </a:t>
            </a:r>
            <a:endParaRPr lang="en-CA" sz="1600" dirty="0">
              <a:solidFill>
                <a:prstClr val="black"/>
              </a:solidFill>
            </a:endParaRPr>
          </a:p>
          <a:p>
            <a:pPr lvl="1"/>
            <a:endParaRPr lang="en-CA" sz="1800" dirty="0" smtClean="0">
              <a:solidFill>
                <a:prstClr val="black"/>
              </a:solidFill>
            </a:endParaRPr>
          </a:p>
          <a:p>
            <a:pPr lvl="1"/>
            <a:r>
              <a:rPr lang="en-CA" sz="1800" dirty="0" smtClean="0">
                <a:solidFill>
                  <a:prstClr val="black"/>
                </a:solidFill>
              </a:rPr>
              <a:t>Industrial Districts</a:t>
            </a:r>
          </a:p>
          <a:p>
            <a:pPr lvl="2"/>
            <a:r>
              <a:rPr lang="en-CA" sz="1600" dirty="0" smtClean="0">
                <a:solidFill>
                  <a:prstClr val="black"/>
                </a:solidFill>
              </a:rPr>
              <a:t>Created new business, light and heavy industrial </a:t>
            </a:r>
            <a:r>
              <a:rPr lang="en-CA" sz="1600" dirty="0">
                <a:solidFill>
                  <a:prstClr val="black"/>
                </a:solidFill>
              </a:rPr>
              <a:t>Zoning </a:t>
            </a:r>
            <a:r>
              <a:rPr lang="en-CA" sz="1600" dirty="0" smtClean="0">
                <a:solidFill>
                  <a:prstClr val="black"/>
                </a:solidFill>
              </a:rPr>
              <a:t>Districts</a:t>
            </a:r>
          </a:p>
          <a:p>
            <a:pPr lvl="2"/>
            <a:r>
              <a:rPr lang="en-CA" sz="1600" dirty="0" smtClean="0">
                <a:solidFill>
                  <a:prstClr val="black"/>
                </a:solidFill>
              </a:rPr>
              <a:t>Expanded list of allowable uses &amp; reduced </a:t>
            </a:r>
            <a:r>
              <a:rPr lang="en-CA" sz="1600" dirty="0">
                <a:solidFill>
                  <a:prstClr val="black"/>
                </a:solidFill>
              </a:rPr>
              <a:t>minimum lot sizes to 2 acres  </a:t>
            </a:r>
          </a:p>
          <a:p>
            <a:pPr lvl="1"/>
            <a:endParaRPr lang="en-CA" sz="1800" dirty="0" smtClean="0">
              <a:solidFill>
                <a:prstClr val="black"/>
              </a:solidFill>
            </a:endParaRPr>
          </a:p>
          <a:p>
            <a:pPr lvl="1"/>
            <a:r>
              <a:rPr lang="en-CA" sz="1800" dirty="0" smtClean="0">
                <a:solidFill>
                  <a:prstClr val="black"/>
                </a:solidFill>
              </a:rPr>
              <a:t>Intensive Livestock Operations </a:t>
            </a:r>
            <a:endParaRPr lang="en-CA" sz="1800" dirty="0">
              <a:solidFill>
                <a:prstClr val="black"/>
              </a:solidFill>
            </a:endParaRPr>
          </a:p>
          <a:p>
            <a:pPr lvl="2"/>
            <a:r>
              <a:rPr lang="en-CA" sz="1600" dirty="0" smtClean="0">
                <a:solidFill>
                  <a:prstClr val="black"/>
                </a:solidFill>
              </a:rPr>
              <a:t>Currently reviewing ILO setback, co-existence agreements</a:t>
            </a:r>
          </a:p>
          <a:p>
            <a:pPr lvl="1"/>
            <a:endParaRPr lang="en-CA" sz="1800" dirty="0" smtClean="0">
              <a:solidFill>
                <a:prstClr val="black"/>
              </a:solidFill>
            </a:endParaRPr>
          </a:p>
          <a:p>
            <a:pPr lvl="1"/>
            <a:r>
              <a:rPr lang="en-CA" sz="1800" dirty="0" smtClean="0">
                <a:solidFill>
                  <a:prstClr val="black"/>
                </a:solidFill>
              </a:rPr>
              <a:t>Country Residential Densities  </a:t>
            </a:r>
            <a:endParaRPr lang="en-CA" sz="1800" dirty="0">
              <a:solidFill>
                <a:prstClr val="black"/>
              </a:solidFill>
            </a:endParaRPr>
          </a:p>
          <a:p>
            <a:pPr lvl="2"/>
            <a:r>
              <a:rPr lang="en-CA" sz="1600" dirty="0">
                <a:solidFill>
                  <a:prstClr val="black"/>
                </a:solidFill>
              </a:rPr>
              <a:t>Currently reviewing </a:t>
            </a:r>
            <a:r>
              <a:rPr lang="en-CA" sz="1600" dirty="0" smtClean="0">
                <a:solidFill>
                  <a:prstClr val="black"/>
                </a:solidFill>
              </a:rPr>
              <a:t>CR densities and minimum lot sizes </a:t>
            </a:r>
          </a:p>
          <a:p>
            <a:pPr lvl="2"/>
            <a:endParaRPr lang="en-CA" sz="1600" dirty="0">
              <a:solidFill>
                <a:prstClr val="black"/>
              </a:solidFill>
            </a:endParaRPr>
          </a:p>
          <a:p>
            <a:pPr lvl="1"/>
            <a:r>
              <a:rPr lang="en-CA" sz="1800" dirty="0" smtClean="0">
                <a:solidFill>
                  <a:prstClr val="black"/>
                </a:solidFill>
              </a:rPr>
              <a:t>Cannabis   </a:t>
            </a:r>
            <a:endParaRPr lang="en-CA" sz="1800" dirty="0">
              <a:solidFill>
                <a:prstClr val="black"/>
              </a:solidFill>
            </a:endParaRPr>
          </a:p>
          <a:p>
            <a:pPr lvl="2"/>
            <a:r>
              <a:rPr lang="en-CA" sz="1600" dirty="0">
                <a:solidFill>
                  <a:prstClr val="black"/>
                </a:solidFill>
              </a:rPr>
              <a:t>Currently </a:t>
            </a:r>
            <a:r>
              <a:rPr lang="en-CA" sz="1600" dirty="0" smtClean="0">
                <a:solidFill>
                  <a:prstClr val="black"/>
                </a:solidFill>
              </a:rPr>
              <a:t>updating bylaws for cannabis retail, wholesaling and production</a:t>
            </a:r>
          </a:p>
        </p:txBody>
      </p:sp>
      <p:sp>
        <p:nvSpPr>
          <p:cNvPr id="2" name="Title 1"/>
          <p:cNvSpPr>
            <a:spLocks noGrp="1"/>
          </p:cNvSpPr>
          <p:nvPr>
            <p:ph type="title"/>
          </p:nvPr>
        </p:nvSpPr>
        <p:spPr>
          <a:xfrm>
            <a:off x="539552" y="0"/>
            <a:ext cx="8424936" cy="1259632"/>
          </a:xfrm>
        </p:spPr>
        <p:txBody>
          <a:bodyPr>
            <a:normAutofit/>
          </a:bodyPr>
          <a:lstStyle/>
          <a:p>
            <a:r>
              <a:rPr lang="en-US" dirty="0" smtClean="0"/>
              <a:t>Bylaw Amendments </a:t>
            </a:r>
            <a:endParaRPr lang="en-US" dirty="0"/>
          </a:p>
        </p:txBody>
      </p:sp>
    </p:spTree>
    <p:extLst>
      <p:ext uri="{BB962C8B-B14F-4D97-AF65-F5344CB8AC3E}">
        <p14:creationId xmlns:p14="http://schemas.microsoft.com/office/powerpoint/2010/main" val="14487601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71600"/>
            <a:ext cx="8229600" cy="4953000"/>
          </a:xfrm>
        </p:spPr>
        <p:txBody>
          <a:bodyPr>
            <a:normAutofit/>
          </a:bodyPr>
          <a:lstStyle/>
          <a:p>
            <a:pPr algn="just"/>
            <a:r>
              <a:rPr lang="en-US" sz="2400" dirty="0"/>
              <a:t>Annexation, also referred to as ‘boundary alteration’ is the legal process of altering municipal boundaries to add territory from one municipality to </a:t>
            </a:r>
            <a:r>
              <a:rPr lang="en-US" sz="2400" dirty="0" smtClean="0"/>
              <a:t>another</a:t>
            </a:r>
            <a:endParaRPr lang="en-CA" sz="2400" dirty="0"/>
          </a:p>
          <a:p>
            <a:pPr algn="just"/>
            <a:endParaRPr lang="en-CA" sz="2400" dirty="0"/>
          </a:p>
          <a:p>
            <a:pPr algn="just"/>
            <a:r>
              <a:rPr lang="en-US" sz="2400" dirty="0" smtClean="0"/>
              <a:t>Municipalities will </a:t>
            </a:r>
            <a:r>
              <a:rPr lang="en-US" sz="2400" dirty="0"/>
              <a:t>negotiate tax loss compensation or other </a:t>
            </a:r>
            <a:r>
              <a:rPr lang="en-US" sz="2400" dirty="0" smtClean="0"/>
              <a:t>agreements (i.e. road maintenance) </a:t>
            </a:r>
            <a:endParaRPr lang="en-US" sz="2400" dirty="0"/>
          </a:p>
          <a:p>
            <a:pPr algn="just"/>
            <a:endParaRPr lang="en-CA" sz="2400" dirty="0"/>
          </a:p>
          <a:p>
            <a:pPr algn="just"/>
            <a:r>
              <a:rPr lang="en-CA" sz="2400" dirty="0" smtClean="0"/>
              <a:t>The </a:t>
            </a:r>
            <a:r>
              <a:rPr lang="en-US" sz="2400" dirty="0"/>
              <a:t>planning and zoning bylaws of the R.M. will follow the land until the annexing municipality amends </a:t>
            </a:r>
            <a:r>
              <a:rPr lang="en-US" sz="2400" dirty="0" smtClean="0"/>
              <a:t>its bylaws </a:t>
            </a:r>
            <a:r>
              <a:rPr lang="en-US" sz="2400" dirty="0"/>
              <a:t>to </a:t>
            </a:r>
            <a:r>
              <a:rPr lang="en-US" sz="2400" dirty="0" smtClean="0"/>
              <a:t>cover </a:t>
            </a:r>
            <a:r>
              <a:rPr lang="en-US" sz="2400" dirty="0"/>
              <a:t>the </a:t>
            </a:r>
            <a:r>
              <a:rPr lang="en-US" sz="2400" dirty="0" smtClean="0"/>
              <a:t>new area</a:t>
            </a:r>
            <a:endParaRPr lang="en-CA" sz="2400" dirty="0"/>
          </a:p>
          <a:p>
            <a:endParaRPr lang="en-CA" sz="2800" dirty="0" smtClean="0"/>
          </a:p>
          <a:p>
            <a:endParaRPr lang="en-CA" sz="2400" dirty="0"/>
          </a:p>
        </p:txBody>
      </p:sp>
      <p:sp>
        <p:nvSpPr>
          <p:cNvPr id="2" name="Title 1"/>
          <p:cNvSpPr>
            <a:spLocks noGrp="1"/>
          </p:cNvSpPr>
          <p:nvPr>
            <p:ph type="title"/>
          </p:nvPr>
        </p:nvSpPr>
        <p:spPr>
          <a:xfrm>
            <a:off x="450351" y="228600"/>
            <a:ext cx="8229600" cy="1143000"/>
          </a:xfrm>
        </p:spPr>
        <p:txBody>
          <a:bodyPr>
            <a:normAutofit/>
          </a:bodyPr>
          <a:lstStyle/>
          <a:p>
            <a:pPr algn="ctr"/>
            <a:r>
              <a:rPr lang="en-CA" sz="4400" dirty="0" smtClean="0"/>
              <a:t>Recent Annexation Proposals</a:t>
            </a:r>
            <a:endParaRPr lang="en-US" dirty="0"/>
          </a:p>
        </p:txBody>
      </p:sp>
    </p:spTree>
    <p:extLst>
      <p:ext uri="{BB962C8B-B14F-4D97-AF65-F5344CB8AC3E}">
        <p14:creationId xmlns:p14="http://schemas.microsoft.com/office/powerpoint/2010/main" val="5328699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88640"/>
            <a:ext cx="9144000" cy="6360546"/>
          </a:xfrm>
          <a:prstGeom prst="rect">
            <a:avLst/>
          </a:prstGeom>
        </p:spPr>
      </p:pic>
    </p:spTree>
    <p:extLst>
      <p:ext uri="{BB962C8B-B14F-4D97-AF65-F5344CB8AC3E}">
        <p14:creationId xmlns:p14="http://schemas.microsoft.com/office/powerpoint/2010/main" val="32460150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0351" y="228600"/>
            <a:ext cx="8229600" cy="1143000"/>
          </a:xfrm>
        </p:spPr>
        <p:txBody>
          <a:bodyPr>
            <a:normAutofit/>
          </a:bodyPr>
          <a:lstStyle/>
          <a:p>
            <a:pPr algn="ctr"/>
            <a:r>
              <a:rPr lang="en-CA" sz="4400" dirty="0" smtClean="0"/>
              <a:t>Recent Annexation Proposals</a:t>
            </a:r>
            <a:endParaRPr lang="en-US" dirty="0"/>
          </a:p>
        </p:txBody>
      </p:sp>
      <p:pic>
        <p:nvPicPr>
          <p:cNvPr id="4" name="Picture 3"/>
          <p:cNvPicPr>
            <a:picLocks noChangeAspect="1"/>
          </p:cNvPicPr>
          <p:nvPr/>
        </p:nvPicPr>
        <p:blipFill>
          <a:blip r:embed="rId3"/>
          <a:stretch>
            <a:fillRect/>
          </a:stretch>
        </p:blipFill>
        <p:spPr>
          <a:xfrm>
            <a:off x="598780" y="0"/>
            <a:ext cx="7946440" cy="6858000"/>
          </a:xfrm>
          <a:prstGeom prst="rect">
            <a:avLst/>
          </a:prstGeom>
        </p:spPr>
      </p:pic>
      <p:sp>
        <p:nvSpPr>
          <p:cNvPr id="7" name="Rectangle 6"/>
          <p:cNvSpPr/>
          <p:nvPr/>
        </p:nvSpPr>
        <p:spPr>
          <a:xfrm>
            <a:off x="1043608" y="3356992"/>
            <a:ext cx="57606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84957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96552" y="1052736"/>
            <a:ext cx="3744416" cy="5112568"/>
          </a:xfrm>
        </p:spPr>
        <p:txBody>
          <a:bodyPr>
            <a:normAutofit lnSpcReduction="10000"/>
          </a:bodyPr>
          <a:lstStyle/>
          <a:p>
            <a:pPr lvl="1"/>
            <a:r>
              <a:rPr lang="en-CA" sz="2800" dirty="0"/>
              <a:t>Determine floodway &amp; flood fringe areas for 1:500 flood</a:t>
            </a:r>
          </a:p>
          <a:p>
            <a:pPr lvl="1"/>
            <a:endParaRPr lang="en-CA" sz="2800" dirty="0" smtClean="0"/>
          </a:p>
          <a:p>
            <a:pPr lvl="1"/>
            <a:r>
              <a:rPr lang="en-CA" sz="2800" dirty="0" smtClean="0"/>
              <a:t>Received </a:t>
            </a:r>
            <a:r>
              <a:rPr lang="en-CA" sz="2800" dirty="0"/>
              <a:t>50%</a:t>
            </a:r>
            <a:r>
              <a:rPr lang="en-CA" sz="2400" dirty="0">
                <a:solidFill>
                  <a:prstClr val="black"/>
                </a:solidFill>
              </a:rPr>
              <a:t> </a:t>
            </a:r>
            <a:r>
              <a:rPr lang="en-CA" sz="2800" dirty="0"/>
              <a:t>federal funding</a:t>
            </a:r>
          </a:p>
          <a:p>
            <a:pPr lvl="1"/>
            <a:endParaRPr lang="en-CA" sz="2800" dirty="0" smtClean="0">
              <a:solidFill>
                <a:prstClr val="black"/>
              </a:solidFill>
            </a:endParaRPr>
          </a:p>
          <a:p>
            <a:pPr lvl="1"/>
            <a:r>
              <a:rPr lang="en-CA" sz="2800" dirty="0" smtClean="0">
                <a:solidFill>
                  <a:prstClr val="black"/>
                </a:solidFill>
              </a:rPr>
              <a:t>Barr </a:t>
            </a:r>
            <a:r>
              <a:rPr lang="en-CA" sz="2800" dirty="0">
                <a:solidFill>
                  <a:prstClr val="black"/>
                </a:solidFill>
              </a:rPr>
              <a:t>Engineering hired, project complete by March 31, 2019</a:t>
            </a:r>
            <a:endParaRPr lang="en-CA" sz="2400" dirty="0">
              <a:solidFill>
                <a:prstClr val="black"/>
              </a:solidFill>
            </a:endParaRPr>
          </a:p>
        </p:txBody>
      </p:sp>
      <p:sp>
        <p:nvSpPr>
          <p:cNvPr id="2" name="Title 1"/>
          <p:cNvSpPr>
            <a:spLocks noGrp="1"/>
          </p:cNvSpPr>
          <p:nvPr>
            <p:ph type="title"/>
          </p:nvPr>
        </p:nvSpPr>
        <p:spPr>
          <a:xfrm>
            <a:off x="0" y="186717"/>
            <a:ext cx="9144000" cy="1143000"/>
          </a:xfrm>
        </p:spPr>
        <p:txBody>
          <a:bodyPr>
            <a:noAutofit/>
          </a:bodyPr>
          <a:lstStyle/>
          <a:p>
            <a:r>
              <a:rPr lang="en-CA" sz="3700" dirty="0"/>
              <a:t>South Saskatchewan River Flood Plain</a:t>
            </a:r>
            <a:endParaRPr lang="en-US" sz="3700" dirty="0"/>
          </a:p>
        </p:txBody>
      </p:sp>
      <p:pic>
        <p:nvPicPr>
          <p:cNvPr id="12" name="Picture 11" descr="\\cormanserver2\data\Planning Department\Studies and Projects\Flood Risk Area Study\RFP\Maps\Zoomed in study area_final.jpg"/>
          <p:cNvPicPr/>
          <p:nvPr/>
        </p:nvPicPr>
        <p:blipFill rotWithShape="1">
          <a:blip r:embed="rId3" cstate="print">
            <a:extLst>
              <a:ext uri="{28A0092B-C50C-407E-A947-70E740481C1C}">
                <a14:useLocalDpi xmlns:a14="http://schemas.microsoft.com/office/drawing/2010/main" val="0"/>
              </a:ext>
            </a:extLst>
          </a:blip>
          <a:srcRect l="8334" t="5799" r="3505" b="9141"/>
          <a:stretch/>
        </p:blipFill>
        <p:spPr bwMode="auto">
          <a:xfrm>
            <a:off x="3347864" y="1359375"/>
            <a:ext cx="5941122" cy="6178796"/>
          </a:xfrm>
          <a:prstGeom prst="rect">
            <a:avLst/>
          </a:prstGeom>
          <a:noFill/>
          <a:ln w="9525">
            <a:solidFill>
              <a:schemeClr val="bg1">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97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rman park cul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0"/>
            <a:ext cx="9525000" cy="714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171400"/>
            <a:ext cx="6516216" cy="1143000"/>
          </a:xfrm>
        </p:spPr>
        <p:txBody>
          <a:bodyPr>
            <a:noAutofit/>
          </a:bodyPr>
          <a:lstStyle/>
          <a:p>
            <a:r>
              <a:rPr lang="en-CA" sz="3700" dirty="0">
                <a:latin typeface="Elephant" panose="02020904090505020303" pitchFamily="18" charset="0"/>
              </a:rPr>
              <a:t>Drainage Studies </a:t>
            </a:r>
            <a:endParaRPr lang="en-US" sz="3700" dirty="0">
              <a:latin typeface="Elephant" panose="02020904090505020303" pitchFamily="18" charset="0"/>
            </a:endParaRPr>
          </a:p>
        </p:txBody>
      </p:sp>
    </p:spTree>
    <p:extLst>
      <p:ext uri="{BB962C8B-B14F-4D97-AF65-F5344CB8AC3E}">
        <p14:creationId xmlns:p14="http://schemas.microsoft.com/office/powerpoint/2010/main" val="40255929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CA"/>
          </a:p>
        </p:txBody>
      </p:sp>
      <p:pic>
        <p:nvPicPr>
          <p:cNvPr id="4" name="Picture 3"/>
          <p:cNvPicPr>
            <a:picLocks noChangeAspect="1"/>
          </p:cNvPicPr>
          <p:nvPr/>
        </p:nvPicPr>
        <p:blipFill rotWithShape="1">
          <a:blip r:embed="rId3"/>
          <a:srcRect t="1240"/>
          <a:stretch/>
        </p:blipFill>
        <p:spPr>
          <a:xfrm>
            <a:off x="17576" y="404664"/>
            <a:ext cx="9144000" cy="5732816"/>
          </a:xfrm>
          <a:prstGeom prst="rect">
            <a:avLst/>
          </a:prstGeom>
        </p:spPr>
      </p:pic>
    </p:spTree>
    <p:extLst>
      <p:ext uri="{BB962C8B-B14F-4D97-AF65-F5344CB8AC3E}">
        <p14:creationId xmlns:p14="http://schemas.microsoft.com/office/powerpoint/2010/main" val="2849370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Council Report</a:t>
            </a:r>
            <a:endParaRPr lang="en-US" dirty="0"/>
          </a:p>
        </p:txBody>
      </p:sp>
      <p:sp>
        <p:nvSpPr>
          <p:cNvPr id="5" name="Subtitle 4"/>
          <p:cNvSpPr>
            <a:spLocks noGrp="1"/>
          </p:cNvSpPr>
          <p:nvPr>
            <p:ph type="subTitle" idx="1"/>
          </p:nvPr>
        </p:nvSpPr>
        <p:spPr/>
        <p:txBody>
          <a:bodyPr>
            <a:normAutofit fontScale="92500" lnSpcReduction="20000"/>
          </a:bodyPr>
          <a:lstStyle/>
          <a:p>
            <a:r>
              <a:rPr lang="en-US" dirty="0" smtClean="0"/>
              <a:t>Judy Harwood</a:t>
            </a:r>
          </a:p>
          <a:p>
            <a:r>
              <a:rPr lang="en-US" dirty="0" smtClean="0"/>
              <a:t>Reeve</a:t>
            </a:r>
          </a:p>
          <a:p>
            <a:r>
              <a:rPr lang="en-US" dirty="0" smtClean="0"/>
              <a:t>R.M. of Corman Park</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6631"/>
            <a:ext cx="4391088" cy="1728043"/>
          </a:xfrm>
          <a:prstGeom prst="rect">
            <a:avLst/>
          </a:prstGeom>
        </p:spPr>
      </p:pic>
    </p:spTree>
    <p:extLst>
      <p:ext uri="{BB962C8B-B14F-4D97-AF65-F5344CB8AC3E}">
        <p14:creationId xmlns:p14="http://schemas.microsoft.com/office/powerpoint/2010/main" val="1879580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974192"/>
            <a:ext cx="9144000" cy="5901612"/>
          </a:xfrm>
          <a:prstGeom prst="rect">
            <a:avLst/>
          </a:prstGeom>
        </p:spPr>
      </p:pic>
      <p:sp>
        <p:nvSpPr>
          <p:cNvPr id="7" name="Title 1"/>
          <p:cNvSpPr txBox="1">
            <a:spLocks/>
          </p:cNvSpPr>
          <p:nvPr/>
        </p:nvSpPr>
        <p:spPr>
          <a:xfrm>
            <a:off x="457200" y="116632"/>
            <a:ext cx="8229600" cy="1143000"/>
          </a:xfrm>
          <a:prstGeom prst="rect">
            <a:avLst/>
          </a:prstGeom>
        </p:spPr>
        <p:txBody>
          <a:bodyPr>
            <a:norm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CA" sz="4400" dirty="0" smtClean="0"/>
              <a:t>Saskatoon Freeway </a:t>
            </a:r>
            <a:endParaRPr lang="en-US" dirty="0"/>
          </a:p>
        </p:txBody>
      </p:sp>
      <p:grpSp>
        <p:nvGrpSpPr>
          <p:cNvPr id="10" name="Group 9"/>
          <p:cNvGrpSpPr/>
          <p:nvPr/>
        </p:nvGrpSpPr>
        <p:grpSpPr>
          <a:xfrm>
            <a:off x="1475656" y="3717032"/>
            <a:ext cx="6840760" cy="2952328"/>
            <a:chOff x="1475656" y="3717032"/>
            <a:chExt cx="6840760" cy="2952328"/>
          </a:xfrm>
        </p:grpSpPr>
        <p:sp>
          <p:nvSpPr>
            <p:cNvPr id="8" name="Rectangle 7"/>
            <p:cNvSpPr/>
            <p:nvPr/>
          </p:nvSpPr>
          <p:spPr>
            <a:xfrm>
              <a:off x="1475656" y="3717032"/>
              <a:ext cx="936104" cy="158417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508104" y="5085184"/>
              <a:ext cx="2808312" cy="158417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13457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9640"/>
            <a:ext cx="8229600" cy="5127848"/>
          </a:xfrm>
        </p:spPr>
        <p:txBody>
          <a:bodyPr>
            <a:normAutofit/>
          </a:bodyPr>
          <a:lstStyle/>
          <a:p>
            <a:r>
              <a:rPr lang="en-CA" sz="2000" dirty="0" smtClean="0"/>
              <a:t>What is P4G?</a:t>
            </a:r>
          </a:p>
          <a:p>
            <a:pPr lvl="1"/>
            <a:r>
              <a:rPr lang="en-CA" sz="1600" dirty="0" smtClean="0"/>
              <a:t>Stands for Saskatoon North Partnership for Growth</a:t>
            </a:r>
          </a:p>
          <a:p>
            <a:pPr lvl="1"/>
            <a:r>
              <a:rPr lang="en-CA" sz="1600" dirty="0" smtClean="0"/>
              <a:t>Political </a:t>
            </a:r>
            <a:r>
              <a:rPr lang="en-CA" sz="1600" dirty="0"/>
              <a:t>and administrative </a:t>
            </a:r>
            <a:r>
              <a:rPr lang="en-CA" sz="1600" dirty="0" smtClean="0"/>
              <a:t>collaborative formed in 2014</a:t>
            </a:r>
          </a:p>
          <a:p>
            <a:pPr lvl="1"/>
            <a:r>
              <a:rPr lang="en-CA" sz="1600" dirty="0" smtClean="0"/>
              <a:t>Hired consultant to complete Regional Plan</a:t>
            </a:r>
          </a:p>
          <a:p>
            <a:endParaRPr lang="en-CA" sz="2000" dirty="0" smtClean="0"/>
          </a:p>
          <a:p>
            <a:r>
              <a:rPr lang="en-CA" sz="2000" dirty="0" smtClean="0"/>
              <a:t>Quick Facts</a:t>
            </a:r>
          </a:p>
          <a:p>
            <a:pPr lvl="1"/>
            <a:r>
              <a:rPr lang="en-CA" sz="1600" dirty="0"/>
              <a:t>4 urban and 1 rural </a:t>
            </a:r>
            <a:r>
              <a:rPr lang="en-CA" sz="1600" dirty="0" smtClean="0"/>
              <a:t>municipality; includes representative from SREDA</a:t>
            </a:r>
            <a:endParaRPr lang="en-CA" sz="1600" dirty="0"/>
          </a:p>
          <a:p>
            <a:pPr lvl="1"/>
            <a:endParaRPr lang="en-CA" sz="1600" dirty="0" smtClean="0"/>
          </a:p>
          <a:p>
            <a:pPr lvl="1"/>
            <a:endParaRPr lang="en-CA" sz="1600" dirty="0"/>
          </a:p>
          <a:p>
            <a:pPr lvl="1"/>
            <a:endParaRPr lang="en-CA" sz="1600" dirty="0" smtClean="0"/>
          </a:p>
          <a:p>
            <a:pPr lvl="1"/>
            <a:endParaRPr lang="en-CA" sz="1600" dirty="0" smtClean="0"/>
          </a:p>
          <a:p>
            <a:pPr lvl="1"/>
            <a:r>
              <a:rPr lang="en-CA" sz="1600" dirty="0" smtClean="0"/>
              <a:t>Includes 11 First Nations land holdings </a:t>
            </a:r>
          </a:p>
          <a:p>
            <a:pPr lvl="1"/>
            <a:r>
              <a:rPr lang="en-CA" sz="1600" dirty="0" smtClean="0"/>
              <a:t>Some </a:t>
            </a:r>
            <a:r>
              <a:rPr lang="en-CA" sz="1600" dirty="0"/>
              <a:t>of the fastest growing municipalities in </a:t>
            </a:r>
            <a:r>
              <a:rPr lang="en-CA" sz="1600" dirty="0" smtClean="0"/>
              <a:t>Canada</a:t>
            </a:r>
            <a:endParaRPr lang="en-CA" sz="1600" dirty="0"/>
          </a:p>
          <a:p>
            <a:pPr lvl="1"/>
            <a:r>
              <a:rPr lang="en-CA" sz="1600" dirty="0"/>
              <a:t>Anticipated </a:t>
            </a:r>
            <a:r>
              <a:rPr lang="en-CA" sz="1600" dirty="0" smtClean="0"/>
              <a:t>regional population </a:t>
            </a:r>
            <a:r>
              <a:rPr lang="en-CA" sz="1600" dirty="0"/>
              <a:t>of over 500,000 in next 20 </a:t>
            </a:r>
            <a:r>
              <a:rPr lang="en-CA" sz="1600" dirty="0" smtClean="0"/>
              <a:t>years</a:t>
            </a:r>
          </a:p>
          <a:p>
            <a:endParaRPr lang="en-CA" sz="2000" dirty="0" smtClean="0"/>
          </a:p>
          <a:p>
            <a:r>
              <a:rPr lang="en-CA" sz="2000" dirty="0" smtClean="0"/>
              <a:t>Regional Plan ‘endorsed in principle’ in fall 2017</a:t>
            </a:r>
            <a:endParaRPr lang="en-CA" sz="2000" dirty="0"/>
          </a:p>
          <a:p>
            <a:endParaRPr lang="en-CA" sz="2800" dirty="0">
              <a:solidFill>
                <a:prstClr val="black"/>
              </a:solidFill>
            </a:endParaRPr>
          </a:p>
        </p:txBody>
      </p:sp>
      <p:sp>
        <p:nvSpPr>
          <p:cNvPr id="2" name="Title 1"/>
          <p:cNvSpPr>
            <a:spLocks noGrp="1"/>
          </p:cNvSpPr>
          <p:nvPr>
            <p:ph type="title"/>
          </p:nvPr>
        </p:nvSpPr>
        <p:spPr>
          <a:xfrm>
            <a:off x="457200" y="186717"/>
            <a:ext cx="6516216" cy="1143000"/>
          </a:xfrm>
        </p:spPr>
        <p:txBody>
          <a:bodyPr>
            <a:noAutofit/>
          </a:bodyPr>
          <a:lstStyle/>
          <a:p>
            <a:r>
              <a:rPr lang="en-CA" sz="3700" dirty="0" smtClean="0"/>
              <a:t>P4G Regional Plan</a:t>
            </a:r>
            <a:endParaRPr lang="en-US" sz="3700" dirty="0"/>
          </a:p>
        </p:txBody>
      </p:sp>
      <p:grpSp>
        <p:nvGrpSpPr>
          <p:cNvPr id="10" name="Group 9"/>
          <p:cNvGrpSpPr/>
          <p:nvPr/>
        </p:nvGrpSpPr>
        <p:grpSpPr>
          <a:xfrm>
            <a:off x="38934" y="3645024"/>
            <a:ext cx="9026459" cy="699701"/>
            <a:chOff x="215518" y="6096822"/>
            <a:chExt cx="8818020" cy="646187"/>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749" y="6160120"/>
              <a:ext cx="1327789" cy="497921"/>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18" y="6116977"/>
              <a:ext cx="1189619" cy="624494"/>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562" y="6111551"/>
              <a:ext cx="1158280" cy="4790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212" y="6249282"/>
              <a:ext cx="1501582" cy="341269"/>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217" y="6132577"/>
              <a:ext cx="1424794" cy="56070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0524" y="6096822"/>
              <a:ext cx="1069846" cy="646187"/>
            </a:xfrm>
            <a:prstGeom prst="rect">
              <a:avLst/>
            </a:prstGeom>
          </p:spPr>
        </p:pic>
      </p:grpSp>
      <p:pic>
        <p:nvPicPr>
          <p:cNvPr id="30" name="Picture 29" descr="SaskNorth PFG_letterhead.jpg"/>
          <p:cNvPicPr/>
          <p:nvPr/>
        </p:nvPicPr>
        <p:blipFill>
          <a:blip r:embed="rId9" cstate="print"/>
          <a:srcRect r="70532" b="85000"/>
          <a:stretch>
            <a:fillRect/>
          </a:stretch>
        </p:blipFill>
        <p:spPr>
          <a:xfrm>
            <a:off x="6819712" y="116632"/>
            <a:ext cx="2245681" cy="2182359"/>
          </a:xfrm>
          <a:prstGeom prst="rect">
            <a:avLst/>
          </a:prstGeom>
        </p:spPr>
      </p:pic>
    </p:spTree>
    <p:extLst>
      <p:ext uri="{BB962C8B-B14F-4D97-AF65-F5344CB8AC3E}">
        <p14:creationId xmlns:p14="http://schemas.microsoft.com/office/powerpoint/2010/main" val="11627812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skNorth PFG_letterhead.jpg"/>
          <p:cNvPicPr/>
          <p:nvPr/>
        </p:nvPicPr>
        <p:blipFill>
          <a:blip r:embed="rId3" cstate="print"/>
          <a:srcRect r="70532" b="85000"/>
          <a:stretch>
            <a:fillRect/>
          </a:stretch>
        </p:blipFill>
        <p:spPr>
          <a:xfrm>
            <a:off x="899592" y="620688"/>
            <a:ext cx="2142492" cy="2082078"/>
          </a:xfrm>
          <a:prstGeom prst="rect">
            <a:avLst/>
          </a:prstGeom>
        </p:spPr>
      </p:pic>
      <p:pic>
        <p:nvPicPr>
          <p:cNvPr id="3" name="Picture 2"/>
          <p:cNvPicPr>
            <a:picLocks noChangeAspect="1"/>
          </p:cNvPicPr>
          <p:nvPr/>
        </p:nvPicPr>
        <p:blipFill>
          <a:blip r:embed="rId4"/>
          <a:stretch>
            <a:fillRect/>
          </a:stretch>
        </p:blipFill>
        <p:spPr>
          <a:xfrm>
            <a:off x="3437909" y="0"/>
            <a:ext cx="5706091" cy="6858000"/>
          </a:xfrm>
          <a:prstGeom prst="rect">
            <a:avLst/>
          </a:prstGeom>
        </p:spPr>
      </p:pic>
      <p:sp>
        <p:nvSpPr>
          <p:cNvPr id="13" name="Rectangle 3"/>
          <p:cNvSpPr txBox="1">
            <a:spLocks noChangeArrowheads="1"/>
          </p:cNvSpPr>
          <p:nvPr/>
        </p:nvSpPr>
        <p:spPr>
          <a:xfrm>
            <a:off x="-40566" y="1961456"/>
            <a:ext cx="3995936" cy="4896544"/>
          </a:xfrm>
          <a:prstGeom prst="rect">
            <a:avLst/>
          </a:prstGeom>
        </p:spPr>
        <p:txBody>
          <a:bodyPr vert="horz" lIns="91440" tIns="45720" rIns="91440" bIns="45720" rtlCol="0" anchor="b">
            <a:noAutofit/>
          </a:bodyPr>
          <a:lstStyle>
            <a:defPPr>
              <a:defRPr lang="en-US"/>
            </a:defPPr>
            <a:lvl1pPr algn="ctr" fontAlgn="auto">
              <a:lnSpc>
                <a:spcPct val="100000"/>
              </a:lnSpc>
              <a:spcBef>
                <a:spcPct val="0"/>
              </a:spcBef>
              <a:spcAft>
                <a:spcPts val="0"/>
              </a:spcAft>
              <a:buNone/>
              <a:defRPr sz="3200" b="1">
                <a:solidFill>
                  <a:schemeClr val="bg2">
                    <a:lumMod val="50000"/>
                  </a:schemeClr>
                </a:solidFill>
                <a:effectLst>
                  <a:outerShdw blurRad="63500" dist="38100" dir="5400000" algn="t" rotWithShape="0">
                    <a:prstClr val="black">
                      <a:alpha val="25000"/>
                    </a:prstClr>
                  </a:outerShdw>
                </a:effectLst>
                <a:ea typeface="+mj-ea"/>
                <a:cs typeface="+mj-cs"/>
              </a:defRPr>
            </a:lvl1pPr>
          </a:lstStyle>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P4G Future Land</a:t>
            </a:r>
          </a:p>
          <a:p>
            <a:r>
              <a:rPr lang="en-US" dirty="0" smtClean="0"/>
              <a:t>Use Map</a:t>
            </a:r>
          </a:p>
          <a:p>
            <a:endParaRPr lang="en-US" dirty="0"/>
          </a:p>
          <a:p>
            <a:endParaRPr lang="en-US" dirty="0" smtClean="0"/>
          </a:p>
          <a:p>
            <a:r>
              <a:rPr lang="en-US" sz="2500" dirty="0" smtClean="0"/>
              <a:t>Project Website:</a:t>
            </a:r>
            <a:endParaRPr lang="en-US" sz="2500" dirty="0"/>
          </a:p>
          <a:p>
            <a:r>
              <a:rPr lang="en-US" sz="2000" dirty="0" smtClean="0">
                <a:effectLst/>
                <a:latin typeface="Aharoni" panose="02010803020104030203" pitchFamily="2" charset="-79"/>
                <a:cs typeface="Aharoni" panose="02010803020104030203" pitchFamily="2" charset="-79"/>
                <a:hlinkClick r:id="rId5"/>
              </a:rPr>
              <a:t>www.partnershipforgrowth.ca</a:t>
            </a:r>
            <a:r>
              <a:rPr lang="en-US" sz="1500" dirty="0" smtClean="0"/>
              <a:t> </a:t>
            </a:r>
          </a:p>
          <a:p>
            <a:endParaRPr lang="en-US" sz="1500" dirty="0" smtClean="0"/>
          </a:p>
          <a:p>
            <a:endParaRPr lang="en-US" sz="1500" dirty="0"/>
          </a:p>
          <a:p>
            <a:endParaRPr lang="en-US" sz="1500" dirty="0" smtClean="0"/>
          </a:p>
          <a:p>
            <a:endParaRPr lang="en-US" sz="1500" dirty="0"/>
          </a:p>
        </p:txBody>
      </p:sp>
      <p:grpSp>
        <p:nvGrpSpPr>
          <p:cNvPr id="6" name="Group 5"/>
          <p:cNvGrpSpPr/>
          <p:nvPr/>
        </p:nvGrpSpPr>
        <p:grpSpPr>
          <a:xfrm>
            <a:off x="3131840" y="-33401"/>
            <a:ext cx="4194212" cy="2310273"/>
            <a:chOff x="3131840" y="-33401"/>
            <a:chExt cx="4194212" cy="2310273"/>
          </a:xfrm>
        </p:grpSpPr>
        <p:sp>
          <p:nvSpPr>
            <p:cNvPr id="4" name="Rectangle 3"/>
            <p:cNvSpPr/>
            <p:nvPr/>
          </p:nvSpPr>
          <p:spPr>
            <a:xfrm>
              <a:off x="3131840" y="0"/>
              <a:ext cx="2376264" cy="227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949788" y="-33401"/>
              <a:ext cx="2376264" cy="467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797677" y="483162"/>
              <a:ext cx="1016496" cy="92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7" name="Picture 6"/>
          <p:cNvPicPr>
            <a:picLocks noChangeAspect="1"/>
          </p:cNvPicPr>
          <p:nvPr/>
        </p:nvPicPr>
        <p:blipFill>
          <a:blip r:embed="rId6"/>
          <a:stretch>
            <a:fillRect/>
          </a:stretch>
        </p:blipFill>
        <p:spPr>
          <a:xfrm>
            <a:off x="3122494" y="129377"/>
            <a:ext cx="1431469" cy="2323391"/>
          </a:xfrm>
          <a:prstGeom prst="rect">
            <a:avLst/>
          </a:prstGeom>
        </p:spPr>
      </p:pic>
      <p:pic>
        <p:nvPicPr>
          <p:cNvPr id="10" name="Picture 9"/>
          <p:cNvPicPr>
            <a:picLocks noChangeAspect="1"/>
          </p:cNvPicPr>
          <p:nvPr/>
        </p:nvPicPr>
        <p:blipFill>
          <a:blip r:embed="rId7"/>
          <a:stretch>
            <a:fillRect/>
          </a:stretch>
        </p:blipFill>
        <p:spPr>
          <a:xfrm>
            <a:off x="4563309" y="353342"/>
            <a:ext cx="1382049" cy="1026244"/>
          </a:xfrm>
          <a:prstGeom prst="rect">
            <a:avLst/>
          </a:prstGeom>
        </p:spPr>
      </p:pic>
    </p:spTree>
    <p:extLst>
      <p:ext uri="{BB962C8B-B14F-4D97-AF65-F5344CB8AC3E}">
        <p14:creationId xmlns:p14="http://schemas.microsoft.com/office/powerpoint/2010/main" val="8735816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7504" y="1752601"/>
            <a:ext cx="8350696" cy="1829761"/>
          </a:xfrm>
        </p:spPr>
        <p:txBody>
          <a:bodyPr/>
          <a:lstStyle/>
          <a:p>
            <a:r>
              <a:rPr lang="en-US" dirty="0" smtClean="0"/>
              <a:t>Corman Park Police Service</a:t>
            </a:r>
            <a:endParaRPr lang="en-US" dirty="0"/>
          </a:p>
        </p:txBody>
      </p:sp>
      <p:sp>
        <p:nvSpPr>
          <p:cNvPr id="5" name="Subtitle 4"/>
          <p:cNvSpPr>
            <a:spLocks noGrp="1"/>
          </p:cNvSpPr>
          <p:nvPr>
            <p:ph type="subTitle" idx="1"/>
          </p:nvPr>
        </p:nvSpPr>
        <p:spPr/>
        <p:txBody>
          <a:bodyPr/>
          <a:lstStyle/>
          <a:p>
            <a:r>
              <a:rPr lang="en-US" dirty="0" smtClean="0"/>
              <a:t>John Garnet</a:t>
            </a:r>
          </a:p>
          <a:p>
            <a:r>
              <a:rPr lang="en-US" dirty="0" smtClean="0"/>
              <a:t> Police Chief</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16632"/>
            <a:ext cx="4391088" cy="1728043"/>
          </a:xfrm>
          <a:prstGeom prst="rect">
            <a:avLst/>
          </a:prstGeom>
        </p:spPr>
      </p:pic>
    </p:spTree>
    <p:extLst>
      <p:ext uri="{BB962C8B-B14F-4D97-AF65-F5344CB8AC3E}">
        <p14:creationId xmlns:p14="http://schemas.microsoft.com/office/powerpoint/2010/main" val="19337120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2"/>
            <a:ext cx="8229600" cy="4525963"/>
          </a:xfrm>
        </p:spPr>
        <p:txBody>
          <a:bodyPr>
            <a:normAutofit lnSpcReduction="10000"/>
          </a:bodyPr>
          <a:lstStyle/>
          <a:p>
            <a:endParaRPr lang="en-US" dirty="0"/>
          </a:p>
          <a:p>
            <a:r>
              <a:rPr lang="en-CA" dirty="0" smtClean="0"/>
              <a:t>Mandate </a:t>
            </a:r>
            <a:r>
              <a:rPr lang="en-CA" dirty="0"/>
              <a:t>under the </a:t>
            </a:r>
            <a:r>
              <a:rPr lang="en-CA" i="1" dirty="0"/>
              <a:t>Saskatchewan Police Act </a:t>
            </a:r>
            <a:endParaRPr lang="en-CA" i="1" dirty="0" smtClean="0"/>
          </a:p>
          <a:p>
            <a:pPr lvl="1"/>
            <a:r>
              <a:rPr lang="en-CA" dirty="0" smtClean="0"/>
              <a:t>Responsibility </a:t>
            </a:r>
            <a:r>
              <a:rPr lang="en-CA" dirty="0"/>
              <a:t>for Provincial Statues and Municipal Bylaws as well non-injury accidents and criminal offences found in </a:t>
            </a:r>
            <a:r>
              <a:rPr lang="en-CA" dirty="0" smtClean="0"/>
              <a:t>progress</a:t>
            </a:r>
            <a:endParaRPr lang="en-CA" dirty="0"/>
          </a:p>
          <a:p>
            <a:r>
              <a:rPr lang="en-CA" dirty="0" smtClean="0"/>
              <a:t>Jurisdiction </a:t>
            </a:r>
            <a:r>
              <a:rPr lang="en-CA" dirty="0"/>
              <a:t>is the R.M. of Corman </a:t>
            </a:r>
            <a:r>
              <a:rPr lang="en-CA" dirty="0" smtClean="0"/>
              <a:t>Park</a:t>
            </a:r>
          </a:p>
          <a:p>
            <a:pPr lvl="1"/>
            <a:r>
              <a:rPr lang="en-CA" dirty="0" smtClean="0"/>
              <a:t>However </a:t>
            </a:r>
            <a:r>
              <a:rPr lang="en-CA" dirty="0"/>
              <a:t>CPPS has jurisdiction in the entire Province when assisting an outside agency such as </a:t>
            </a:r>
            <a:r>
              <a:rPr lang="en-CA" dirty="0" smtClean="0"/>
              <a:t>RCMP</a:t>
            </a:r>
            <a:endParaRPr lang="en-CA" dirty="0"/>
          </a:p>
          <a:p>
            <a:r>
              <a:rPr lang="en-CA" dirty="0" smtClean="0"/>
              <a:t>Work </a:t>
            </a:r>
            <a:r>
              <a:rPr lang="en-CA" dirty="0"/>
              <a:t>closely with the RCMP, Saskatoon Police and other agencies to enhance the safety and security of the R.M.</a:t>
            </a:r>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CA" dirty="0" smtClean="0"/>
              <a:t>Corman </a:t>
            </a:r>
            <a:r>
              <a:rPr lang="en-CA" dirty="0"/>
              <a:t>Park Police Service </a:t>
            </a:r>
            <a:r>
              <a:rPr lang="en-CA" dirty="0" smtClean="0"/>
              <a:t>Mandate</a:t>
            </a:r>
            <a:endParaRPr lang="en-CA" dirty="0"/>
          </a:p>
        </p:txBody>
      </p:sp>
    </p:spTree>
    <p:extLst>
      <p:ext uri="{BB962C8B-B14F-4D97-AF65-F5344CB8AC3E}">
        <p14:creationId xmlns:p14="http://schemas.microsoft.com/office/powerpoint/2010/main" val="8099470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Goals</a:t>
            </a:r>
            <a:endParaRPr lang="en-CA" dirty="0"/>
          </a:p>
        </p:txBody>
      </p:sp>
      <p:sp>
        <p:nvSpPr>
          <p:cNvPr id="3" name="Content Placeholder 2"/>
          <p:cNvSpPr>
            <a:spLocks noGrp="1"/>
          </p:cNvSpPr>
          <p:nvPr>
            <p:ph idx="1"/>
          </p:nvPr>
        </p:nvSpPr>
        <p:spPr/>
        <p:txBody>
          <a:bodyPr/>
          <a:lstStyle/>
          <a:p>
            <a:r>
              <a:rPr lang="en-CA" dirty="0" smtClean="0"/>
              <a:t>Maintain peace in the Valley</a:t>
            </a:r>
          </a:p>
          <a:p>
            <a:r>
              <a:rPr lang="en-CA" dirty="0" smtClean="0"/>
              <a:t>Provide firm fair enforcement</a:t>
            </a:r>
          </a:p>
          <a:p>
            <a:r>
              <a:rPr lang="en-CA" dirty="0" smtClean="0"/>
              <a:t>Be there when our people need us</a:t>
            </a:r>
          </a:p>
          <a:p>
            <a:r>
              <a:rPr lang="en-CA" dirty="0" smtClean="0"/>
              <a:t>Protect our people and infrastructure</a:t>
            </a:r>
            <a:endParaRPr lang="en-CA" dirty="0"/>
          </a:p>
        </p:txBody>
      </p:sp>
    </p:spTree>
    <p:extLst>
      <p:ext uri="{BB962C8B-B14F-4D97-AF65-F5344CB8AC3E}">
        <p14:creationId xmlns:p14="http://schemas.microsoft.com/office/powerpoint/2010/main" val="13988663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2"/>
            <a:ext cx="8229600" cy="4525963"/>
          </a:xfrm>
        </p:spPr>
        <p:txBody>
          <a:bodyPr/>
          <a:lstStyle/>
          <a:p>
            <a:endParaRPr lang="en-US" dirty="0"/>
          </a:p>
          <a:p>
            <a:endParaRPr lang="en-CA" dirty="0" smtClean="0"/>
          </a:p>
          <a:p>
            <a:r>
              <a:rPr lang="en-CA" dirty="0" smtClean="0"/>
              <a:t>Staff </a:t>
            </a:r>
            <a:r>
              <a:rPr lang="en-CA" dirty="0"/>
              <a:t>of </a:t>
            </a:r>
            <a:r>
              <a:rPr lang="en-CA" dirty="0" smtClean="0"/>
              <a:t>5 full </a:t>
            </a:r>
            <a:r>
              <a:rPr lang="en-CA" dirty="0"/>
              <a:t>time and </a:t>
            </a:r>
            <a:r>
              <a:rPr lang="en-CA" dirty="0" smtClean="0"/>
              <a:t>2 </a:t>
            </a:r>
            <a:r>
              <a:rPr lang="en-CA" dirty="0"/>
              <a:t>part-time </a:t>
            </a:r>
            <a:r>
              <a:rPr lang="en-CA" dirty="0" smtClean="0"/>
              <a:t>members, 1 auxiliary </a:t>
            </a:r>
            <a:r>
              <a:rPr lang="en-CA" dirty="0"/>
              <a:t>and a full time executive assistant</a:t>
            </a:r>
          </a:p>
          <a:p>
            <a:endParaRPr lang="en-CA" dirty="0" smtClean="0"/>
          </a:p>
          <a:p>
            <a:r>
              <a:rPr lang="en-CA" dirty="0" smtClean="0"/>
              <a:t>Will respond to 1100 </a:t>
            </a:r>
            <a:r>
              <a:rPr lang="en-CA" dirty="0"/>
              <a:t>occurrences and </a:t>
            </a:r>
            <a:r>
              <a:rPr lang="en-CA" dirty="0" smtClean="0"/>
              <a:t>issue +/- 4000 </a:t>
            </a:r>
            <a:r>
              <a:rPr lang="en-CA" dirty="0"/>
              <a:t>traffic related tickets</a:t>
            </a:r>
          </a:p>
          <a:p>
            <a:endParaRPr lang="en-US" dirty="0" smtClean="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CA" dirty="0"/>
          </a:p>
        </p:txBody>
      </p:sp>
    </p:spTree>
    <p:extLst>
      <p:ext uri="{BB962C8B-B14F-4D97-AF65-F5344CB8AC3E}">
        <p14:creationId xmlns:p14="http://schemas.microsoft.com/office/powerpoint/2010/main" val="4823613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210146"/>
          </a:xfrm>
        </p:spPr>
        <p:txBody>
          <a:bodyPr>
            <a:normAutofit fontScale="90000"/>
          </a:body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Statistically Speaking…</a:t>
            </a:r>
            <a:br>
              <a:rPr lang="en-CA" dirty="0" smtClean="0"/>
            </a:br>
            <a:r>
              <a:rPr lang="en-CA" dirty="0" smtClean="0"/>
              <a:t/>
            </a:r>
            <a:br>
              <a:rPr lang="en-CA" dirty="0" smtClean="0"/>
            </a:br>
            <a:r>
              <a:rPr lang="en-CA" dirty="0" smtClean="0"/>
              <a:t>                 Calls       Tickets</a:t>
            </a:r>
            <a:br>
              <a:rPr lang="en-CA" dirty="0" smtClean="0"/>
            </a:br>
            <a:endParaRPr lang="en-CA" dirty="0"/>
          </a:p>
        </p:txBody>
      </p:sp>
      <p:sp>
        <p:nvSpPr>
          <p:cNvPr id="3" name="Content Placeholder 2"/>
          <p:cNvSpPr>
            <a:spLocks noGrp="1"/>
          </p:cNvSpPr>
          <p:nvPr>
            <p:ph idx="1"/>
          </p:nvPr>
        </p:nvSpPr>
        <p:spPr>
          <a:xfrm>
            <a:off x="539552" y="2276872"/>
            <a:ext cx="8136904" cy="3384376"/>
          </a:xfrm>
        </p:spPr>
        <p:txBody>
          <a:bodyPr>
            <a:normAutofit/>
          </a:bodyPr>
          <a:lstStyle/>
          <a:p>
            <a:pPr marL="109728" indent="0">
              <a:buNone/>
            </a:pPr>
            <a:endParaRPr lang="en-CA" dirty="0" smtClean="0"/>
          </a:p>
          <a:p>
            <a:r>
              <a:rPr lang="en-CA" dirty="0" smtClean="0"/>
              <a:t>2014             1310           3015</a:t>
            </a:r>
          </a:p>
          <a:p>
            <a:r>
              <a:rPr lang="en-CA" dirty="0" smtClean="0"/>
              <a:t>2015             1303           3216</a:t>
            </a:r>
          </a:p>
          <a:p>
            <a:r>
              <a:rPr lang="en-CA" dirty="0" smtClean="0"/>
              <a:t>2016             1141           3442</a:t>
            </a:r>
          </a:p>
          <a:p>
            <a:r>
              <a:rPr lang="en-CA" dirty="0" smtClean="0"/>
              <a:t>2017             1087           3705</a:t>
            </a:r>
          </a:p>
          <a:p>
            <a:r>
              <a:rPr lang="en-CA" dirty="0" smtClean="0"/>
              <a:t>2018             1114 (</a:t>
            </a:r>
            <a:r>
              <a:rPr lang="en-CA" dirty="0" err="1" smtClean="0"/>
              <a:t>est</a:t>
            </a:r>
            <a:r>
              <a:rPr lang="en-CA" dirty="0" smtClean="0"/>
              <a:t>)   4000 (</a:t>
            </a:r>
            <a:r>
              <a:rPr lang="en-CA" dirty="0" err="1" smtClean="0"/>
              <a:t>est</a:t>
            </a:r>
            <a:r>
              <a:rPr lang="en-CA" dirty="0" smtClean="0"/>
              <a:t>) </a:t>
            </a:r>
            <a:endParaRPr lang="en-CA" dirty="0"/>
          </a:p>
        </p:txBody>
      </p:sp>
    </p:spTree>
    <p:extLst>
      <p:ext uri="{BB962C8B-B14F-4D97-AF65-F5344CB8AC3E}">
        <p14:creationId xmlns:p14="http://schemas.microsoft.com/office/powerpoint/2010/main" val="34330098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Calls</a:t>
            </a:r>
            <a:endParaRPr lang="en-CA" dirty="0"/>
          </a:p>
        </p:txBody>
      </p:sp>
      <p:sp>
        <p:nvSpPr>
          <p:cNvPr id="3" name="Content Placeholder 2"/>
          <p:cNvSpPr>
            <a:spLocks noGrp="1"/>
          </p:cNvSpPr>
          <p:nvPr>
            <p:ph idx="1"/>
          </p:nvPr>
        </p:nvSpPr>
        <p:spPr/>
        <p:txBody>
          <a:bodyPr>
            <a:normAutofit/>
          </a:bodyPr>
          <a:lstStyle/>
          <a:p>
            <a:r>
              <a:rPr lang="en-CA" dirty="0" smtClean="0"/>
              <a:t>Call volumes have come down a bit over the years</a:t>
            </a:r>
          </a:p>
          <a:p>
            <a:endParaRPr lang="en-CA" dirty="0" smtClean="0"/>
          </a:p>
          <a:p>
            <a:pPr marL="0" indent="0">
              <a:buNone/>
            </a:pPr>
            <a:r>
              <a:rPr lang="en-CA" dirty="0" smtClean="0"/>
              <a:t>What are we responding to?  Everything…</a:t>
            </a:r>
          </a:p>
          <a:p>
            <a:pPr marL="0" indent="0">
              <a:buNone/>
            </a:pPr>
            <a:endParaRPr lang="en-CA" dirty="0" smtClean="0"/>
          </a:p>
          <a:p>
            <a:pPr marL="0" indent="0">
              <a:buNone/>
            </a:pPr>
            <a:r>
              <a:rPr lang="en-CA" dirty="0" smtClean="0"/>
              <a:t>Fires, Alarms, MVC’s, Assist General Public, Assist outside agencies, Assist RM, Wildlife calls, Suspicious occurrences, Criminal code, Littering, ATV Act, AGRA, etc.</a:t>
            </a:r>
            <a:endParaRPr lang="en-CA" dirty="0"/>
          </a:p>
        </p:txBody>
      </p:sp>
    </p:spTree>
    <p:extLst>
      <p:ext uri="{BB962C8B-B14F-4D97-AF65-F5344CB8AC3E}">
        <p14:creationId xmlns:p14="http://schemas.microsoft.com/office/powerpoint/2010/main" val="42810906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Tickets</a:t>
            </a:r>
            <a:endParaRPr lang="en-CA" dirty="0"/>
          </a:p>
        </p:txBody>
      </p:sp>
      <p:sp>
        <p:nvSpPr>
          <p:cNvPr id="3" name="Content Placeholder 2"/>
          <p:cNvSpPr>
            <a:spLocks noGrp="1"/>
          </p:cNvSpPr>
          <p:nvPr>
            <p:ph idx="1"/>
          </p:nvPr>
        </p:nvSpPr>
        <p:spPr/>
        <p:txBody>
          <a:bodyPr/>
          <a:lstStyle/>
          <a:p>
            <a:r>
              <a:rPr lang="en-CA" dirty="0" smtClean="0"/>
              <a:t>The numbers have gone up steadily</a:t>
            </a:r>
          </a:p>
          <a:p>
            <a:r>
              <a:rPr lang="en-CA" dirty="0" smtClean="0"/>
              <a:t>Traffic has increased</a:t>
            </a:r>
          </a:p>
          <a:p>
            <a:r>
              <a:rPr lang="en-CA" dirty="0" smtClean="0"/>
              <a:t>ALPR’s</a:t>
            </a:r>
          </a:p>
          <a:p>
            <a:r>
              <a:rPr lang="en-CA" dirty="0" smtClean="0"/>
              <a:t>Scales</a:t>
            </a:r>
          </a:p>
          <a:p>
            <a:r>
              <a:rPr lang="en-CA" dirty="0" smtClean="0"/>
              <a:t>More large truck work</a:t>
            </a:r>
          </a:p>
          <a:p>
            <a:r>
              <a:rPr lang="en-CA" dirty="0" smtClean="0"/>
              <a:t>High visibility </a:t>
            </a:r>
          </a:p>
          <a:p>
            <a:endParaRPr lang="en-CA" dirty="0"/>
          </a:p>
        </p:txBody>
      </p:sp>
    </p:spTree>
    <p:extLst>
      <p:ext uri="{BB962C8B-B14F-4D97-AF65-F5344CB8AC3E}">
        <p14:creationId xmlns:p14="http://schemas.microsoft.com/office/powerpoint/2010/main" val="1571301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1" y="-99392"/>
            <a:ext cx="9190058" cy="6957392"/>
          </a:xfrm>
          <a:prstGeom prst="rect">
            <a:avLst/>
          </a:prstGeom>
        </p:spPr>
      </p:pic>
      <p:sp>
        <p:nvSpPr>
          <p:cNvPr id="12" name="Rectangle 11"/>
          <p:cNvSpPr/>
          <p:nvPr/>
        </p:nvSpPr>
        <p:spPr>
          <a:xfrm>
            <a:off x="685800" y="4724400"/>
            <a:ext cx="32766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R.M. of </a:t>
            </a:r>
            <a:r>
              <a:rPr lang="en-US" sz="2400" b="1" dirty="0" err="1" smtClean="0">
                <a:solidFill>
                  <a:schemeClr val="tx1"/>
                </a:solidFill>
              </a:rPr>
              <a:t>Corman</a:t>
            </a:r>
            <a:r>
              <a:rPr lang="en-US" sz="2400" b="1" dirty="0" smtClean="0">
                <a:solidFill>
                  <a:schemeClr val="tx1"/>
                </a:solidFill>
              </a:rPr>
              <a:t> Park </a:t>
            </a:r>
          </a:p>
          <a:p>
            <a:pPr algn="ctr"/>
            <a:r>
              <a:rPr lang="en-US" sz="2400" b="1" dirty="0" smtClean="0">
                <a:solidFill>
                  <a:schemeClr val="tx1"/>
                </a:solidFill>
              </a:rPr>
              <a:t>No. 344</a:t>
            </a:r>
            <a:endParaRPr lang="en-US" sz="2400" b="1" dirty="0">
              <a:solidFill>
                <a:schemeClr val="tx1"/>
              </a:solidFill>
            </a:endParaRPr>
          </a:p>
        </p:txBody>
      </p:sp>
    </p:spTree>
    <p:extLst>
      <p:ext uri="{BB962C8B-B14F-4D97-AF65-F5344CB8AC3E}">
        <p14:creationId xmlns:p14="http://schemas.microsoft.com/office/powerpoint/2010/main" val="22124626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2"/>
            <a:ext cx="8229600" cy="4525963"/>
          </a:xfrm>
        </p:spPr>
        <p:txBody>
          <a:bodyPr>
            <a:normAutofit/>
          </a:bodyPr>
          <a:lstStyle/>
          <a:p>
            <a:endParaRPr lang="en-US" dirty="0"/>
          </a:p>
          <a:p>
            <a:r>
              <a:rPr lang="en-CA" dirty="0" smtClean="0"/>
              <a:t> </a:t>
            </a:r>
            <a:r>
              <a:rPr lang="en-CA" dirty="0"/>
              <a:t>Assist R.M. calls:</a:t>
            </a:r>
          </a:p>
          <a:p>
            <a:pPr lvl="1"/>
            <a:r>
              <a:rPr lang="en-CA" dirty="0"/>
              <a:t>Water issues, signage </a:t>
            </a:r>
          </a:p>
          <a:p>
            <a:pPr lvl="1"/>
            <a:r>
              <a:rPr lang="en-CA" dirty="0"/>
              <a:t>Planning and Development </a:t>
            </a:r>
          </a:p>
          <a:p>
            <a:pPr lvl="1"/>
            <a:r>
              <a:rPr lang="en-CA" dirty="0"/>
              <a:t>Public Works </a:t>
            </a:r>
            <a:r>
              <a:rPr lang="en-CA" dirty="0" smtClean="0"/>
              <a:t> </a:t>
            </a:r>
            <a:endParaRPr lang="en-CA" dirty="0"/>
          </a:p>
          <a:p>
            <a:pPr lvl="1"/>
            <a:r>
              <a:rPr lang="en-CA" dirty="0"/>
              <a:t>Administrative assistance</a:t>
            </a:r>
          </a:p>
          <a:p>
            <a:endParaRPr lang="en-CA" dirty="0" smtClean="0"/>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4400" dirty="0" smtClean="0"/>
              <a:t>R.M</a:t>
            </a:r>
            <a:r>
              <a:rPr lang="en-US" sz="4400" dirty="0"/>
              <a:t>. Duties and Bylaw Concerns</a:t>
            </a:r>
            <a:r>
              <a:rPr lang="en-US" sz="3200" dirty="0"/>
              <a:t/>
            </a:r>
            <a:br>
              <a:rPr lang="en-US" sz="3200" dirty="0"/>
            </a:br>
            <a:endParaRPr lang="en-CA" dirty="0"/>
          </a:p>
        </p:txBody>
      </p:sp>
    </p:spTree>
    <p:extLst>
      <p:ext uri="{BB962C8B-B14F-4D97-AF65-F5344CB8AC3E}">
        <p14:creationId xmlns:p14="http://schemas.microsoft.com/office/powerpoint/2010/main" val="2669346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Of interest</a:t>
            </a:r>
            <a:endParaRPr lang="en-CA" dirty="0"/>
          </a:p>
        </p:txBody>
      </p:sp>
      <p:sp>
        <p:nvSpPr>
          <p:cNvPr id="3" name="Content Placeholder 2"/>
          <p:cNvSpPr>
            <a:spLocks noGrp="1"/>
          </p:cNvSpPr>
          <p:nvPr>
            <p:ph idx="1"/>
          </p:nvPr>
        </p:nvSpPr>
        <p:spPr/>
        <p:txBody>
          <a:bodyPr/>
          <a:lstStyle/>
          <a:p>
            <a:r>
              <a:rPr lang="en-CA" dirty="0" smtClean="0"/>
              <a:t>PRT</a:t>
            </a:r>
          </a:p>
          <a:p>
            <a:r>
              <a:rPr lang="en-CA" dirty="0" smtClean="0"/>
              <a:t>Marijuana</a:t>
            </a:r>
          </a:p>
          <a:p>
            <a:r>
              <a:rPr lang="en-CA" dirty="0" smtClean="0"/>
              <a:t>Nuisance Abatement</a:t>
            </a:r>
          </a:p>
          <a:p>
            <a:r>
              <a:rPr lang="en-CA" dirty="0" smtClean="0"/>
              <a:t>Trespassing survey</a:t>
            </a:r>
            <a:endParaRPr lang="en-CA" dirty="0"/>
          </a:p>
        </p:txBody>
      </p:sp>
    </p:spTree>
    <p:extLst>
      <p:ext uri="{BB962C8B-B14F-4D97-AF65-F5344CB8AC3E}">
        <p14:creationId xmlns:p14="http://schemas.microsoft.com/office/powerpoint/2010/main" val="40128296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3"/>
            <a:ext cx="8229600" cy="4221012"/>
          </a:xfrm>
        </p:spPr>
        <p:txBody>
          <a:bodyPr>
            <a:normAutofit fontScale="92500" lnSpcReduction="20000"/>
          </a:bodyPr>
          <a:lstStyle/>
          <a:p>
            <a:endParaRPr lang="en-CA" dirty="0" smtClean="0"/>
          </a:p>
          <a:p>
            <a:r>
              <a:rPr lang="en-CA" dirty="0" smtClean="0"/>
              <a:t>Criminal offences </a:t>
            </a:r>
            <a:r>
              <a:rPr lang="en-CA" dirty="0"/>
              <a:t>are to be turned over to the RCMP or other </a:t>
            </a:r>
            <a:r>
              <a:rPr lang="en-CA" dirty="0" smtClean="0"/>
              <a:t>agency</a:t>
            </a:r>
          </a:p>
          <a:p>
            <a:pPr lvl="1"/>
            <a:r>
              <a:rPr lang="en-CA" dirty="0" smtClean="0"/>
              <a:t>CPPS </a:t>
            </a:r>
            <a:r>
              <a:rPr lang="en-CA" dirty="0"/>
              <a:t>have laid </a:t>
            </a:r>
            <a:r>
              <a:rPr lang="en-CA" dirty="0" smtClean="0"/>
              <a:t>several </a:t>
            </a:r>
            <a:r>
              <a:rPr lang="en-CA" dirty="0"/>
              <a:t>criminal charges </a:t>
            </a:r>
            <a:r>
              <a:rPr lang="en-CA" dirty="0" smtClean="0"/>
              <a:t>including drug and impaired  driving charges and assisted with numerous stolen auto and property complaints</a:t>
            </a:r>
            <a:endParaRPr lang="en-CA" dirty="0"/>
          </a:p>
          <a:p>
            <a:r>
              <a:rPr lang="en-CA" dirty="0"/>
              <a:t>Occurrence numbers are </a:t>
            </a:r>
            <a:r>
              <a:rPr lang="en-CA" dirty="0" smtClean="0"/>
              <a:t>about the same as last year. </a:t>
            </a:r>
            <a:endParaRPr lang="en-CA" dirty="0"/>
          </a:p>
          <a:p>
            <a:r>
              <a:rPr lang="en-CA" dirty="0"/>
              <a:t>Overall ticket numbers are higher for </a:t>
            </a:r>
            <a:r>
              <a:rPr lang="en-CA" dirty="0" smtClean="0"/>
              <a:t>2018</a:t>
            </a:r>
            <a:endParaRPr lang="en-CA" dirty="0"/>
          </a:p>
          <a:p>
            <a:r>
              <a:rPr lang="en-CA" dirty="0"/>
              <a:t>There have been </a:t>
            </a:r>
            <a:r>
              <a:rPr lang="en-CA" dirty="0" smtClean="0"/>
              <a:t>no founded </a:t>
            </a:r>
            <a:r>
              <a:rPr lang="en-CA" i="1" dirty="0"/>
              <a:t>Police Act </a:t>
            </a:r>
            <a:r>
              <a:rPr lang="en-CA" dirty="0"/>
              <a:t>complaints against any CPPS member.</a:t>
            </a:r>
          </a:p>
          <a:p>
            <a:r>
              <a:rPr lang="en-CA" dirty="0"/>
              <a:t>CPPS is within the </a:t>
            </a:r>
            <a:r>
              <a:rPr lang="en-CA" dirty="0" smtClean="0"/>
              <a:t>2018 </a:t>
            </a:r>
            <a:r>
              <a:rPr lang="en-CA" dirty="0"/>
              <a:t>budget.</a:t>
            </a:r>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Summarizing CPPS</a:t>
            </a:r>
            <a:endParaRPr lang="en-CA" dirty="0"/>
          </a:p>
        </p:txBody>
      </p:sp>
    </p:spTree>
    <p:extLst>
      <p:ext uri="{BB962C8B-B14F-4D97-AF65-F5344CB8AC3E}">
        <p14:creationId xmlns:p14="http://schemas.microsoft.com/office/powerpoint/2010/main" val="6373337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In </a:t>
            </a:r>
            <a:r>
              <a:rPr lang="en-CA" dirty="0" err="1" smtClean="0"/>
              <a:t>Rememberance</a:t>
            </a:r>
            <a:endParaRPr lang="en-CA" dirty="0"/>
          </a:p>
        </p:txBody>
      </p:sp>
      <p:sp>
        <p:nvSpPr>
          <p:cNvPr id="3" name="Content Placeholder 2"/>
          <p:cNvSpPr>
            <a:spLocks noGrp="1"/>
          </p:cNvSpPr>
          <p:nvPr>
            <p:ph idx="1"/>
          </p:nvPr>
        </p:nvSpPr>
        <p:spPr/>
        <p:txBody>
          <a:bodyPr/>
          <a:lstStyle/>
          <a:p>
            <a:r>
              <a:rPr lang="en-CA" dirty="0" smtClean="0"/>
              <a:t>Sgt </a:t>
            </a:r>
            <a:r>
              <a:rPr lang="en-CA" dirty="0"/>
              <a:t>K</a:t>
            </a:r>
            <a:r>
              <a:rPr lang="en-CA" dirty="0" smtClean="0"/>
              <a:t>eith Ecklund who passed away this past January</a:t>
            </a:r>
          </a:p>
          <a:p>
            <a:endParaRPr lang="en-CA" dirty="0"/>
          </a:p>
          <a:p>
            <a:r>
              <a:rPr lang="en-CA" dirty="0" smtClean="0"/>
              <a:t>Sgt Chris Brown who passed away last month</a:t>
            </a:r>
            <a:endParaRPr lang="en-CA" dirty="0"/>
          </a:p>
        </p:txBody>
      </p:sp>
    </p:spTree>
    <p:extLst>
      <p:ext uri="{BB962C8B-B14F-4D97-AF65-F5344CB8AC3E}">
        <p14:creationId xmlns:p14="http://schemas.microsoft.com/office/powerpoint/2010/main" val="37612384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New Hire</a:t>
            </a:r>
            <a:endParaRPr lang="en-CA" dirty="0"/>
          </a:p>
        </p:txBody>
      </p:sp>
      <p:sp>
        <p:nvSpPr>
          <p:cNvPr id="3" name="Content Placeholder 2"/>
          <p:cNvSpPr>
            <a:spLocks noGrp="1"/>
          </p:cNvSpPr>
          <p:nvPr>
            <p:ph idx="1"/>
          </p:nvPr>
        </p:nvSpPr>
        <p:spPr/>
        <p:txBody>
          <a:bodyPr/>
          <a:lstStyle/>
          <a:p>
            <a:r>
              <a:rPr lang="en-CA" dirty="0" smtClean="0"/>
              <a:t>Cst Kyle </a:t>
            </a:r>
            <a:r>
              <a:rPr lang="en-CA" dirty="0" err="1" smtClean="0"/>
              <a:t>Rathgeber</a:t>
            </a:r>
            <a:endParaRPr lang="en-CA" dirty="0" smtClean="0"/>
          </a:p>
          <a:p>
            <a:endParaRPr lang="en-CA" dirty="0"/>
          </a:p>
          <a:p>
            <a:r>
              <a:rPr lang="en-CA" dirty="0" smtClean="0"/>
              <a:t>Sgt Warren Gherasim to Chief of Police</a:t>
            </a:r>
            <a:endParaRPr lang="en-CA" dirty="0"/>
          </a:p>
        </p:txBody>
      </p:sp>
    </p:spTree>
    <p:extLst>
      <p:ext uri="{BB962C8B-B14F-4D97-AF65-F5344CB8AC3E}">
        <p14:creationId xmlns:p14="http://schemas.microsoft.com/office/powerpoint/2010/main" val="4140385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Swan Songs</a:t>
            </a:r>
            <a:endParaRPr lang="en-CA" dirty="0"/>
          </a:p>
        </p:txBody>
      </p:sp>
      <p:sp>
        <p:nvSpPr>
          <p:cNvPr id="3" name="Content Placeholder 2"/>
          <p:cNvSpPr>
            <a:spLocks noGrp="1"/>
          </p:cNvSpPr>
          <p:nvPr>
            <p:ph idx="1"/>
          </p:nvPr>
        </p:nvSpPr>
        <p:spPr/>
        <p:txBody>
          <a:bodyPr/>
          <a:lstStyle/>
          <a:p>
            <a:r>
              <a:rPr lang="en-CA" dirty="0" smtClean="0"/>
              <a:t>Sgt Brian Fehr </a:t>
            </a:r>
          </a:p>
          <a:p>
            <a:endParaRPr lang="en-CA" dirty="0"/>
          </a:p>
          <a:p>
            <a:endParaRPr lang="en-CA" dirty="0" smtClean="0"/>
          </a:p>
          <a:p>
            <a:pPr marL="0" indent="0">
              <a:buNone/>
            </a:pPr>
            <a:r>
              <a:rPr lang="en-CA" dirty="0" smtClean="0"/>
              <a:t>       </a:t>
            </a:r>
          </a:p>
          <a:p>
            <a:r>
              <a:rPr lang="en-CA" dirty="0" smtClean="0"/>
              <a:t>Myself </a:t>
            </a:r>
            <a:endParaRPr lang="en-C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84785"/>
            <a:ext cx="259228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9980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539552" y="1556792"/>
            <a:ext cx="8147248" cy="4608513"/>
          </a:xfrm>
        </p:spPr>
        <p:txBody>
          <a:bodyPr>
            <a:normAutofit/>
          </a:bodyPr>
          <a:lstStyle/>
          <a:p>
            <a:endParaRPr lang="en-CA" dirty="0" smtClean="0"/>
          </a:p>
          <a:p>
            <a:r>
              <a:rPr lang="en-US" b="1" dirty="0" smtClean="0"/>
              <a:t>Rural Crime Watch</a:t>
            </a:r>
          </a:p>
          <a:p>
            <a:r>
              <a:rPr lang="en-US" dirty="0" smtClean="0"/>
              <a:t>Organized through the RCMP in cooperation with CPPS</a:t>
            </a:r>
          </a:p>
          <a:p>
            <a:r>
              <a:rPr lang="en-US" dirty="0" smtClean="0"/>
              <a:t>You become eyes and ears</a:t>
            </a:r>
          </a:p>
          <a:p>
            <a:r>
              <a:rPr lang="en-US" dirty="0" smtClean="0"/>
              <a:t>Protect yourself and your neighbors</a:t>
            </a:r>
          </a:p>
          <a:p>
            <a:r>
              <a:rPr lang="en-US" dirty="0" smtClean="0"/>
              <a:t>Get current information</a:t>
            </a:r>
          </a:p>
          <a:p>
            <a:r>
              <a:rPr lang="en-US" dirty="0" smtClean="0"/>
              <a:t>Reduce crime and make the RM safer</a:t>
            </a:r>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CA" dirty="0"/>
          </a:p>
        </p:txBody>
      </p:sp>
    </p:spTree>
    <p:extLst>
      <p:ext uri="{BB962C8B-B14F-4D97-AF65-F5344CB8AC3E}">
        <p14:creationId xmlns:p14="http://schemas.microsoft.com/office/powerpoint/2010/main" val="22143047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2018</a:t>
            </a:r>
            <a:br>
              <a:rPr lang="en-US" dirty="0" smtClean="0"/>
            </a:br>
            <a:r>
              <a:rPr lang="en-US" dirty="0" smtClean="0"/>
              <a:t>Citizen of the Year Award</a:t>
            </a:r>
            <a:endParaRPr lang="en-US" dirty="0"/>
          </a:p>
        </p:txBody>
      </p:sp>
      <p:sp>
        <p:nvSpPr>
          <p:cNvPr id="5" name="Subtitle 4"/>
          <p:cNvSpPr>
            <a:spLocks noGrp="1"/>
          </p:cNvSpPr>
          <p:nvPr>
            <p:ph type="subTitle" idx="1"/>
          </p:nvPr>
        </p:nvSpPr>
        <p:spPr/>
        <p:txBody>
          <a:bodyPr>
            <a:normAutofit fontScale="92500" lnSpcReduction="20000"/>
          </a:bodyPr>
          <a:lstStyle/>
          <a:p>
            <a:endParaRPr lang="en-US" dirty="0" smtClean="0"/>
          </a:p>
          <a:p>
            <a:r>
              <a:rPr lang="en-US" dirty="0" smtClean="0"/>
              <a:t>Presented by Reeve Judy Harwood</a:t>
            </a:r>
          </a:p>
          <a:p>
            <a:r>
              <a:rPr lang="en-US" dirty="0" smtClean="0"/>
              <a:t>R.M. of Corman Park</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29797"/>
            <a:ext cx="4391088" cy="1728043"/>
          </a:xfrm>
          <a:prstGeom prst="rect">
            <a:avLst/>
          </a:prstGeom>
        </p:spPr>
      </p:pic>
    </p:spTree>
    <p:extLst>
      <p:ext uri="{BB962C8B-B14F-4D97-AF65-F5344CB8AC3E}">
        <p14:creationId xmlns:p14="http://schemas.microsoft.com/office/powerpoint/2010/main" val="38234279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32957"/>
            <a:ext cx="4391088" cy="1728043"/>
          </a:xfrm>
          <a:prstGeom prst="rect">
            <a:avLst/>
          </a:prstGeom>
        </p:spPr>
      </p:pic>
      <p:sp>
        <p:nvSpPr>
          <p:cNvPr id="4" name="Title 3"/>
          <p:cNvSpPr>
            <a:spLocks noGrp="1"/>
          </p:cNvSpPr>
          <p:nvPr>
            <p:ph type="ctrTitle"/>
          </p:nvPr>
        </p:nvSpPr>
        <p:spPr>
          <a:xfrm>
            <a:off x="672502" y="1340768"/>
            <a:ext cx="7772400" cy="2239636"/>
          </a:xfrm>
        </p:spPr>
        <p:txBody>
          <a:bodyPr>
            <a:normAutofit fontScale="90000"/>
          </a:bodyPr>
          <a:lstStyle/>
          <a:p>
            <a:r>
              <a:rPr lang="en-US" dirty="0" smtClean="0"/>
              <a:t/>
            </a:r>
            <a:br>
              <a:rPr lang="en-US" dirty="0" smtClean="0"/>
            </a:br>
            <a:r>
              <a:rPr lang="en-US" sz="3600" dirty="0" smtClean="0"/>
              <a:t>please visit: </a:t>
            </a:r>
            <a:r>
              <a:rPr lang="en-US" sz="3600" dirty="0" smtClean="0">
                <a:hlinkClick r:id="rId4"/>
              </a:rPr>
              <a:t>www.rmcormanpark.ca</a:t>
            </a:r>
            <a:r>
              <a:rPr lang="en-US" dirty="0" smtClean="0"/>
              <a:t>	</a:t>
            </a:r>
            <a:br>
              <a:rPr lang="en-US" dirty="0" smtClean="0"/>
            </a:br>
            <a:r>
              <a:rPr lang="en-US" dirty="0" smtClean="0"/>
              <a:t/>
            </a:r>
            <a:br>
              <a:rPr lang="en-US" dirty="0" smtClean="0"/>
            </a:br>
            <a:r>
              <a:rPr lang="en-US" dirty="0" smtClean="0"/>
              <a:t>Open Floor</a:t>
            </a:r>
            <a:endParaRPr lang="en-US" dirty="0"/>
          </a:p>
        </p:txBody>
      </p:sp>
      <p:sp>
        <p:nvSpPr>
          <p:cNvPr id="5" name="Subtitle 4"/>
          <p:cNvSpPr>
            <a:spLocks noGrp="1"/>
          </p:cNvSpPr>
          <p:nvPr>
            <p:ph type="subTitle" idx="1"/>
          </p:nvPr>
        </p:nvSpPr>
        <p:spPr>
          <a:xfrm>
            <a:off x="664320" y="3580404"/>
            <a:ext cx="7772400" cy="1602191"/>
          </a:xfrm>
        </p:spPr>
        <p:txBody>
          <a:bodyPr>
            <a:normAutofit fontScale="85000" lnSpcReduction="10000"/>
          </a:bodyPr>
          <a:lstStyle/>
          <a:p>
            <a:r>
              <a:rPr lang="en-US" dirty="0" smtClean="0"/>
              <a:t>Questions? 	Comments?</a:t>
            </a:r>
          </a:p>
          <a:p>
            <a:endParaRPr lang="en-US" dirty="0" smtClean="0"/>
          </a:p>
          <a:p>
            <a:r>
              <a:rPr lang="en-US" i="1" dirty="0" smtClean="0"/>
              <a:t>** We ask that all ratepayers be given a chance to speak prior to proceeding with a second round **</a:t>
            </a:r>
            <a:endParaRPr lang="en-US" i="1" dirty="0"/>
          </a:p>
        </p:txBody>
      </p:sp>
    </p:spTree>
    <p:extLst>
      <p:ext uri="{BB962C8B-B14F-4D97-AF65-F5344CB8AC3E}">
        <p14:creationId xmlns:p14="http://schemas.microsoft.com/office/powerpoint/2010/main" val="2701400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457200" y="1481328"/>
            <a:ext cx="8229600" cy="4995672"/>
          </a:xfrm>
        </p:spPr>
        <p:txBody>
          <a:bodyPr>
            <a:normAutofit/>
          </a:bodyPr>
          <a:lstStyle/>
          <a:p>
            <a:r>
              <a:rPr lang="en-CA" dirty="0" smtClean="0"/>
              <a:t>Five </a:t>
            </a:r>
            <a:r>
              <a:rPr lang="en-CA" dirty="0"/>
              <a:t>dedicated i</a:t>
            </a:r>
            <a:r>
              <a:rPr lang="en-CA" dirty="0" smtClean="0"/>
              <a:t>ndustrial </a:t>
            </a:r>
            <a:r>
              <a:rPr lang="en-CA" dirty="0"/>
              <a:t>parks in the </a:t>
            </a:r>
            <a:r>
              <a:rPr lang="en-CA" dirty="0" smtClean="0"/>
              <a:t>R.M</a:t>
            </a:r>
            <a:r>
              <a:rPr lang="en-CA" dirty="0"/>
              <a:t>.</a:t>
            </a:r>
          </a:p>
          <a:p>
            <a:endParaRPr lang="en-CA" dirty="0" smtClean="0"/>
          </a:p>
          <a:p>
            <a:r>
              <a:rPr lang="en-CA" dirty="0" smtClean="0"/>
              <a:t>2 </a:t>
            </a:r>
            <a:r>
              <a:rPr lang="en-CA" dirty="0"/>
              <a:t>acre to 10 acre industrial lot sizes</a:t>
            </a:r>
          </a:p>
          <a:p>
            <a:endParaRPr lang="en-CA" dirty="0" smtClean="0"/>
          </a:p>
          <a:p>
            <a:r>
              <a:rPr lang="en-CA" dirty="0" smtClean="0"/>
              <a:t>Numerous </a:t>
            </a:r>
            <a:r>
              <a:rPr lang="en-CA" dirty="0"/>
              <a:t>parcels of major commercial highway corridor </a:t>
            </a:r>
            <a:r>
              <a:rPr lang="en-CA" dirty="0" smtClean="0"/>
              <a:t>development</a:t>
            </a:r>
          </a:p>
          <a:p>
            <a:endParaRPr lang="en-CA" dirty="0" smtClean="0"/>
          </a:p>
          <a:p>
            <a:r>
              <a:rPr lang="en-CA" dirty="0" smtClean="0"/>
              <a:t>Value-added </a:t>
            </a:r>
            <a:r>
              <a:rPr lang="en-CA" dirty="0"/>
              <a:t>agricultural developments</a:t>
            </a:r>
          </a:p>
          <a:p>
            <a:endParaRPr lang="en-CA" dirty="0" smtClean="0"/>
          </a:p>
          <a:p>
            <a:r>
              <a:rPr lang="en-CA" dirty="0" smtClean="0"/>
              <a:t>Home </a:t>
            </a:r>
            <a:r>
              <a:rPr lang="en-CA" dirty="0"/>
              <a:t>Based Business opportunities </a:t>
            </a:r>
          </a:p>
        </p:txBody>
      </p:sp>
      <p:sp>
        <p:nvSpPr>
          <p:cNvPr id="2" name="Title 1"/>
          <p:cNvSpPr>
            <a:spLocks noGrp="1"/>
          </p:cNvSpPr>
          <p:nvPr>
            <p:ph type="title"/>
          </p:nvPr>
        </p:nvSpPr>
        <p:spPr/>
        <p:txBody>
          <a:bodyPr>
            <a:normAutofit/>
          </a:bodyPr>
          <a:lstStyle/>
          <a:p>
            <a:r>
              <a:rPr lang="en-US" dirty="0" smtClean="0"/>
              <a:t>Commercial/Industrial</a:t>
            </a:r>
            <a:endParaRPr lang="en-US" dirty="0"/>
          </a:p>
        </p:txBody>
      </p:sp>
      <p:sp>
        <p:nvSpPr>
          <p:cNvPr id="5" name="Rectangle 3"/>
          <p:cNvSpPr>
            <a:spLocks noGrp="1" noChangeArrowheads="1"/>
          </p:cNvSpPr>
          <p:nvPr>
            <p:ph type="body" idx="4294967295"/>
          </p:nvPr>
        </p:nvSpPr>
        <p:spPr>
          <a:xfrm>
            <a:off x="0" y="5410200"/>
            <a:ext cx="4040188" cy="762000"/>
          </a:xfrm>
        </p:spPr>
        <p:txBody>
          <a:bodyPr/>
          <a:lstStyle/>
          <a:p>
            <a:endParaRPr lang="en-US" smtClean="0"/>
          </a:p>
          <a:p>
            <a:endParaRPr lang="en-US" smtClean="0"/>
          </a:p>
          <a:p>
            <a:endParaRPr lang="en-US" dirty="0"/>
          </a:p>
        </p:txBody>
      </p:sp>
      <p:grpSp>
        <p:nvGrpSpPr>
          <p:cNvPr id="25" name="Group 24"/>
          <p:cNvGrpSpPr/>
          <p:nvPr/>
        </p:nvGrpSpPr>
        <p:grpSpPr>
          <a:xfrm>
            <a:off x="-114300" y="76200"/>
            <a:ext cx="9372600" cy="6858000"/>
            <a:chOff x="-304800" y="-1219200"/>
            <a:chExt cx="9372600" cy="6858000"/>
          </a:xfrm>
        </p:grpSpPr>
        <p:grpSp>
          <p:nvGrpSpPr>
            <p:cNvPr id="24" name="Group 23"/>
            <p:cNvGrpSpPr/>
            <p:nvPr/>
          </p:nvGrpSpPr>
          <p:grpSpPr>
            <a:xfrm>
              <a:off x="-304800" y="-1219200"/>
              <a:ext cx="9372600" cy="6858000"/>
              <a:chOff x="-152400" y="0"/>
              <a:chExt cx="9372600" cy="685800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9372600" cy="6858000"/>
              </a:xfrm>
              <a:prstGeom prst="rect">
                <a:avLst/>
              </a:prstGeom>
            </p:spPr>
          </p:pic>
          <p:grpSp>
            <p:nvGrpSpPr>
              <p:cNvPr id="10" name="Group 9"/>
              <p:cNvGrpSpPr/>
              <p:nvPr/>
            </p:nvGrpSpPr>
            <p:grpSpPr>
              <a:xfrm>
                <a:off x="4071819" y="2100590"/>
                <a:ext cx="4247341" cy="3260614"/>
                <a:chOff x="4071819" y="2100590"/>
                <a:chExt cx="4247341" cy="3260614"/>
              </a:xfrm>
            </p:grpSpPr>
            <p:sp>
              <p:nvSpPr>
                <p:cNvPr id="20" name="TextBox 19"/>
                <p:cNvSpPr txBox="1"/>
                <p:nvPr/>
              </p:nvSpPr>
              <p:spPr>
                <a:xfrm>
                  <a:off x="4071819" y="3051400"/>
                  <a:ext cx="1144416" cy="523220"/>
                </a:xfrm>
                <a:prstGeom prst="rect">
                  <a:avLst/>
                </a:prstGeom>
                <a:solidFill>
                  <a:schemeClr val="bg1">
                    <a:alpha val="80000"/>
                  </a:schemeClr>
                </a:solidFill>
              </p:spPr>
              <p:txBody>
                <a:bodyPr wrap="none" rtlCol="0">
                  <a:spAutoFit/>
                </a:bodyPr>
                <a:lstStyle/>
                <a:p>
                  <a:pPr algn="r"/>
                  <a:r>
                    <a:rPr lang="en-CA" sz="1400" dirty="0" err="1" smtClean="0"/>
                    <a:t>Yellowhead</a:t>
                  </a:r>
                  <a:r>
                    <a:rPr lang="en-CA" sz="1400" dirty="0" smtClean="0"/>
                    <a:t> </a:t>
                  </a:r>
                </a:p>
                <a:p>
                  <a:pPr algn="r"/>
                  <a:r>
                    <a:rPr lang="en-CA" sz="1400" dirty="0" smtClean="0"/>
                    <a:t>&amp; </a:t>
                  </a:r>
                  <a:r>
                    <a:rPr lang="en-CA" sz="1400" dirty="0" err="1" smtClean="0"/>
                    <a:t>BizHub</a:t>
                  </a:r>
                  <a:r>
                    <a:rPr lang="en-CA" sz="1400" dirty="0" smtClean="0"/>
                    <a:t> </a:t>
                  </a:r>
                </a:p>
              </p:txBody>
            </p:sp>
            <p:grpSp>
              <p:nvGrpSpPr>
                <p:cNvPr id="9" name="Group 8"/>
                <p:cNvGrpSpPr/>
                <p:nvPr/>
              </p:nvGrpSpPr>
              <p:grpSpPr>
                <a:xfrm>
                  <a:off x="4886229" y="2100590"/>
                  <a:ext cx="3432931" cy="3260614"/>
                  <a:chOff x="4886229" y="2100590"/>
                  <a:chExt cx="3432931" cy="3260614"/>
                </a:xfrm>
              </p:grpSpPr>
              <p:sp>
                <p:nvSpPr>
                  <p:cNvPr id="19" name="TextBox 18"/>
                  <p:cNvSpPr txBox="1"/>
                  <p:nvPr/>
                </p:nvSpPr>
                <p:spPr>
                  <a:xfrm>
                    <a:off x="6324600" y="2100590"/>
                    <a:ext cx="821059" cy="523220"/>
                  </a:xfrm>
                  <a:prstGeom prst="rect">
                    <a:avLst/>
                  </a:prstGeom>
                  <a:solidFill>
                    <a:schemeClr val="bg1">
                      <a:alpha val="80000"/>
                    </a:schemeClr>
                  </a:solidFill>
                </p:spPr>
                <p:txBody>
                  <a:bodyPr wrap="none" rtlCol="0">
                    <a:spAutoFit/>
                  </a:bodyPr>
                  <a:lstStyle/>
                  <a:p>
                    <a:r>
                      <a:rPr lang="en-CA" sz="1400" dirty="0" smtClean="0"/>
                      <a:t>North </a:t>
                    </a:r>
                  </a:p>
                  <a:p>
                    <a:r>
                      <a:rPr lang="en-CA" sz="1400" dirty="0" smtClean="0"/>
                      <a:t>Corman</a:t>
                    </a:r>
                  </a:p>
                </p:txBody>
              </p:sp>
              <p:sp>
                <p:nvSpPr>
                  <p:cNvPr id="21" name="TextBox 20"/>
                  <p:cNvSpPr txBox="1"/>
                  <p:nvPr/>
                </p:nvSpPr>
                <p:spPr>
                  <a:xfrm>
                    <a:off x="4886229" y="2577844"/>
                    <a:ext cx="971741" cy="307777"/>
                  </a:xfrm>
                  <a:prstGeom prst="rect">
                    <a:avLst/>
                  </a:prstGeom>
                  <a:solidFill>
                    <a:schemeClr val="bg1">
                      <a:alpha val="80000"/>
                    </a:schemeClr>
                  </a:solidFill>
                </p:spPr>
                <p:txBody>
                  <a:bodyPr wrap="none" rtlCol="0">
                    <a:spAutoFit/>
                  </a:bodyPr>
                  <a:lstStyle/>
                  <a:p>
                    <a:r>
                      <a:rPr lang="en-CA" sz="1400" dirty="0" smtClean="0"/>
                      <a:t>East Cory</a:t>
                    </a:r>
                  </a:p>
                </p:txBody>
              </p:sp>
              <p:sp>
                <p:nvSpPr>
                  <p:cNvPr id="22" name="TextBox 21"/>
                  <p:cNvSpPr txBox="1"/>
                  <p:nvPr/>
                </p:nvSpPr>
                <p:spPr>
                  <a:xfrm>
                    <a:off x="7278490" y="4949941"/>
                    <a:ext cx="1040670" cy="307777"/>
                  </a:xfrm>
                  <a:prstGeom prst="rect">
                    <a:avLst/>
                  </a:prstGeom>
                  <a:solidFill>
                    <a:schemeClr val="bg1">
                      <a:alpha val="80000"/>
                    </a:schemeClr>
                  </a:solidFill>
                </p:spPr>
                <p:txBody>
                  <a:bodyPr wrap="none" rtlCol="0">
                    <a:spAutoFit/>
                  </a:bodyPr>
                  <a:lstStyle/>
                  <a:p>
                    <a:r>
                      <a:rPr lang="en-CA" sz="1400" dirty="0" smtClean="0"/>
                      <a:t>East Floral</a:t>
                    </a:r>
                  </a:p>
                </p:txBody>
              </p:sp>
              <p:sp>
                <p:nvSpPr>
                  <p:cNvPr id="6" name="Rounded Rectangle 5"/>
                  <p:cNvSpPr/>
                  <p:nvPr/>
                </p:nvSpPr>
                <p:spPr>
                  <a:xfrm>
                    <a:off x="6019800" y="2362200"/>
                    <a:ext cx="304800" cy="22860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5626589" y="2892541"/>
                    <a:ext cx="231381" cy="15851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7278490" y="5202686"/>
                    <a:ext cx="231381" cy="15851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Isosceles Triangle 6"/>
                  <p:cNvSpPr/>
                  <p:nvPr/>
                </p:nvSpPr>
                <p:spPr>
                  <a:xfrm rot="5400000">
                    <a:off x="5292435" y="3264090"/>
                    <a:ext cx="228600" cy="228600"/>
                  </a:xfrm>
                  <a:prstGeom prst="triangle">
                    <a:avLst>
                      <a:gd name="adj" fmla="val 1000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Isosceles Triangle 13"/>
                  <p:cNvSpPr/>
                  <p:nvPr/>
                </p:nvSpPr>
                <p:spPr>
                  <a:xfrm rot="5400000">
                    <a:off x="5133066" y="3077441"/>
                    <a:ext cx="242538" cy="228600"/>
                  </a:xfrm>
                  <a:prstGeom prst="triangle">
                    <a:avLst>
                      <a:gd name="adj" fmla="val 1000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7" name="Rectangle 16"/>
            <p:cNvSpPr/>
            <p:nvPr/>
          </p:nvSpPr>
          <p:spPr>
            <a:xfrm>
              <a:off x="122215" y="3405618"/>
              <a:ext cx="32766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R.M. of </a:t>
              </a:r>
              <a:r>
                <a:rPr lang="en-US" sz="2400" b="1" dirty="0" err="1" smtClean="0">
                  <a:solidFill>
                    <a:schemeClr val="tx1"/>
                  </a:solidFill>
                </a:rPr>
                <a:t>Corman</a:t>
              </a:r>
              <a:r>
                <a:rPr lang="en-US" sz="2400" b="1" dirty="0" smtClean="0">
                  <a:solidFill>
                    <a:schemeClr val="tx1"/>
                  </a:solidFill>
                </a:rPr>
                <a:t> Park </a:t>
              </a:r>
            </a:p>
            <a:p>
              <a:pPr algn="ctr"/>
              <a:r>
                <a:rPr lang="en-US" sz="2400" b="1" dirty="0" smtClean="0">
                  <a:solidFill>
                    <a:schemeClr val="tx1"/>
                  </a:solidFill>
                </a:rPr>
                <a:t>No. 344</a:t>
              </a:r>
              <a:endParaRPr lang="en-US" sz="2400" b="1" dirty="0">
                <a:solidFill>
                  <a:schemeClr val="tx1"/>
                </a:solidFill>
              </a:endParaRPr>
            </a:p>
          </p:txBody>
        </p:sp>
      </p:grpSp>
    </p:spTree>
    <p:extLst>
      <p:ext uri="{BB962C8B-B14F-4D97-AF65-F5344CB8AC3E}">
        <p14:creationId xmlns:p14="http://schemas.microsoft.com/office/powerpoint/2010/main" val="1604870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11724</TotalTime>
  <Words>4740</Words>
  <Application>Microsoft Office PowerPoint</Application>
  <PresentationFormat>On-screen Show (4:3)</PresentationFormat>
  <Paragraphs>836</Paragraphs>
  <Slides>88</Slides>
  <Notes>88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88</vt:i4>
      </vt:variant>
    </vt:vector>
  </HeadingPairs>
  <TitlesOfParts>
    <vt:vector size="99" baseType="lpstr">
      <vt:lpstr>Aharoni</vt:lpstr>
      <vt:lpstr>Arial</vt:lpstr>
      <vt:lpstr>Calibri</vt:lpstr>
      <vt:lpstr>Courier New</vt:lpstr>
      <vt:lpstr>Elephant</vt:lpstr>
      <vt:lpstr>Lucida Sans Unicode</vt:lpstr>
      <vt:lpstr>Times New Roman</vt:lpstr>
      <vt:lpstr>Verdana</vt:lpstr>
      <vt:lpstr>Wingdings 2</vt:lpstr>
      <vt:lpstr>Wingdings 3</vt:lpstr>
      <vt:lpstr>Concourse</vt:lpstr>
      <vt:lpstr>R.M. of Corman Park No. 344 Annual General Meeting</vt:lpstr>
      <vt:lpstr>Agenda</vt:lpstr>
      <vt:lpstr>Introductions R.M. of Corman Park Council &amp; Staff </vt:lpstr>
      <vt:lpstr>Nomination of    Meeting Chairman  </vt:lpstr>
      <vt:lpstr>Consideration of Agenda </vt:lpstr>
      <vt:lpstr>2017 Annual General Meeting  Record of Proceedings </vt:lpstr>
      <vt:lpstr>Council Report</vt:lpstr>
      <vt:lpstr>PowerPoint Presentation</vt:lpstr>
      <vt:lpstr>Commercial/Industrial</vt:lpstr>
      <vt:lpstr>PowerPoint Presentation</vt:lpstr>
      <vt:lpstr>PowerPoint Presentation</vt:lpstr>
      <vt:lpstr>Rural  Lifestyle Choices</vt:lpstr>
      <vt:lpstr>PowerPoint Presentation</vt:lpstr>
      <vt:lpstr>PowerPoint Presentation</vt:lpstr>
      <vt:lpstr>PowerPoint Presentation</vt:lpstr>
      <vt:lpstr>PowerPoint Presentation</vt:lpstr>
      <vt:lpstr>City of Saskatoon’s Civic Operations Centre</vt:lpstr>
      <vt:lpstr>PowerPoint Presentation</vt:lpstr>
      <vt:lpstr>PowerPoint Presentation</vt:lpstr>
      <vt:lpstr>PowerPoint Presentation</vt:lpstr>
      <vt:lpstr>A Year in Review</vt:lpstr>
      <vt:lpstr>PowerPoint Presentation</vt:lpstr>
      <vt:lpstr>Election Report</vt:lpstr>
      <vt:lpstr> Municipal Elections 2018</vt:lpstr>
      <vt:lpstr>  Municipal Elections 2018   </vt:lpstr>
      <vt:lpstr>     </vt:lpstr>
      <vt:lpstr>Voter Eligibility</vt:lpstr>
      <vt:lpstr>Voter Eligibility</vt:lpstr>
      <vt:lpstr>        Voter Identification   All voters must provide identification to be eligible to vote. The purpose of the voter identification is to provide proof of identity and to establish residency. Government-issued photo identification is your best option but there are other alternatives available to you. </vt:lpstr>
      <vt:lpstr>   Candidate Speeches</vt:lpstr>
      <vt:lpstr>Administration</vt:lpstr>
      <vt:lpstr>Overview</vt:lpstr>
      <vt:lpstr>Departments</vt:lpstr>
      <vt:lpstr> 2017 Financial Information</vt:lpstr>
      <vt:lpstr>    2018 Budget Allocation   </vt:lpstr>
      <vt:lpstr>2018 Budget Highlights</vt:lpstr>
      <vt:lpstr>Assessment &amp; Taxation</vt:lpstr>
      <vt:lpstr>Community Funding</vt:lpstr>
      <vt:lpstr>Long Term Planning</vt:lpstr>
      <vt:lpstr>Long Term Planning Cont.</vt:lpstr>
      <vt:lpstr>Where to find Information</vt:lpstr>
      <vt:lpstr>Website Navigation</vt:lpstr>
      <vt:lpstr>Sign Up &amp; Subscribe </vt:lpstr>
      <vt:lpstr>Public Works Department</vt:lpstr>
      <vt:lpstr>     Overview</vt:lpstr>
      <vt:lpstr>     Road Maintenance</vt:lpstr>
      <vt:lpstr>     Gravel Program</vt:lpstr>
      <vt:lpstr>     Gravel Road Construction</vt:lpstr>
      <vt:lpstr>     Hard Surface Road Construction</vt:lpstr>
      <vt:lpstr>Valley Road Project</vt:lpstr>
      <vt:lpstr>Neuhorst Road Project</vt:lpstr>
      <vt:lpstr>Baker Road Project</vt:lpstr>
      <vt:lpstr>     Water Systems</vt:lpstr>
      <vt:lpstr>     Recycling Program</vt:lpstr>
      <vt:lpstr>     Mowing Program</vt:lpstr>
      <vt:lpstr>     Other Services</vt:lpstr>
      <vt:lpstr>Planning Department</vt:lpstr>
      <vt:lpstr>R.M. Planning Team</vt:lpstr>
      <vt:lpstr>R.M. Planning Overview</vt:lpstr>
      <vt:lpstr>Recent Statistics - Subdivisions</vt:lpstr>
      <vt:lpstr>Recent Statistics – Development Permits</vt:lpstr>
      <vt:lpstr>Recent Statistics – Building Permits</vt:lpstr>
      <vt:lpstr>Bylaw Amendments </vt:lpstr>
      <vt:lpstr>Recent Annexation Proposals</vt:lpstr>
      <vt:lpstr>PowerPoint Presentation</vt:lpstr>
      <vt:lpstr>Recent Annexation Proposals</vt:lpstr>
      <vt:lpstr>South Saskatchewan River Flood Plain</vt:lpstr>
      <vt:lpstr>Drainage Studies </vt:lpstr>
      <vt:lpstr>PowerPoint Presentation</vt:lpstr>
      <vt:lpstr>PowerPoint Presentation</vt:lpstr>
      <vt:lpstr>P4G Regional Plan</vt:lpstr>
      <vt:lpstr>PowerPoint Presentation</vt:lpstr>
      <vt:lpstr>Corman Park Police Service</vt:lpstr>
      <vt:lpstr>    Corman Park Police Service Mandate</vt:lpstr>
      <vt:lpstr>Goals</vt:lpstr>
      <vt:lpstr>    </vt:lpstr>
      <vt:lpstr>   Statistically Speaking…                   Calls       Tickets </vt:lpstr>
      <vt:lpstr>Calls</vt:lpstr>
      <vt:lpstr>Tickets</vt:lpstr>
      <vt:lpstr>     R.M. Duties and Bylaw Concerns </vt:lpstr>
      <vt:lpstr>Of interest</vt:lpstr>
      <vt:lpstr>    Summarizing CPPS</vt:lpstr>
      <vt:lpstr>In Rememberance</vt:lpstr>
      <vt:lpstr>New Hire</vt:lpstr>
      <vt:lpstr>Swan Songs</vt:lpstr>
      <vt:lpstr>    </vt:lpstr>
      <vt:lpstr>2018 Citizen of the Year Award</vt:lpstr>
      <vt:lpstr> please visit: www.rmcormanpark.ca   Open Floor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Chad Watson</dc:creator>
  <cp:lastModifiedBy>Adam Tittemore</cp:lastModifiedBy>
  <cp:revision>540</cp:revision>
  <cp:lastPrinted>2018-10-10T20:00:13Z</cp:lastPrinted>
  <dcterms:created xsi:type="dcterms:W3CDTF">2013-10-08T15:49:22Z</dcterms:created>
  <dcterms:modified xsi:type="dcterms:W3CDTF">2018-10-10T22:19:42Z</dcterms:modified>
</cp:coreProperties>
</file>